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4"/>
  </p:notesMasterIdLst>
  <p:sldIdLst>
    <p:sldId id="256" r:id="rId2"/>
    <p:sldId id="257" r:id="rId3"/>
    <p:sldId id="259" r:id="rId4"/>
    <p:sldId id="327" r:id="rId5"/>
    <p:sldId id="328" r:id="rId6"/>
    <p:sldId id="278" r:id="rId7"/>
    <p:sldId id="329" r:id="rId8"/>
    <p:sldId id="331" r:id="rId9"/>
    <p:sldId id="330" r:id="rId10"/>
    <p:sldId id="332" r:id="rId11"/>
    <p:sldId id="258" r:id="rId12"/>
    <p:sldId id="333" r:id="rId13"/>
  </p:sldIdLst>
  <p:sldSz cx="9144000" cy="5143500" type="screen16x9"/>
  <p:notesSz cx="6858000" cy="9144000"/>
  <p:embeddedFontLst>
    <p:embeddedFont>
      <p:font typeface="Albert Sans" panose="020B0604020202020204" charset="0"/>
      <p:regular r:id="rId15"/>
      <p:bold r:id="rId16"/>
      <p:italic r:id="rId17"/>
      <p:boldItalic r:id="rId18"/>
    </p:embeddedFont>
    <p:embeddedFont>
      <p:font typeface="Anybody SemiBold"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C264"/>
    <a:srgbClr val="8C5D0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4CC5ACF-64EC-4350-95C7-8EA9B5D4AB78}">
  <a:tblStyle styleId="{84CC5ACF-64EC-4350-95C7-8EA9B5D4AB7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46" y="18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wav>
</file>

<file path=ppt/media/media2.wav>
</file>

<file path=ppt/media/media3.wav>
</file>

<file path=ppt/media/media4.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dd0c7d16c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dd0c7d16c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db0f9523dd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db0f9523dd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db0f9523dd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db0f9523dd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db0f9523dd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db0f9523dd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7597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db0f9523dd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db0f9523dd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831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dd0c7d16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848150" y="689462"/>
            <a:ext cx="4892400" cy="27189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8500"/>
              <a:buNone/>
              <a:defRPr sz="58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0" name="Google Shape;10;p2"/>
          <p:cNvSpPr txBox="1">
            <a:spLocks noGrp="1"/>
          </p:cNvSpPr>
          <p:nvPr>
            <p:ph type="subTitle" idx="1"/>
          </p:nvPr>
        </p:nvSpPr>
        <p:spPr>
          <a:xfrm>
            <a:off x="6089425" y="3837125"/>
            <a:ext cx="2334600" cy="732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 name="Google Shape;29;p6"/>
          <p:cNvSpPr/>
          <p:nvPr/>
        </p:nvSpPr>
        <p:spPr>
          <a:xfrm>
            <a:off x="8503500" y="-24000"/>
            <a:ext cx="640500" cy="5191500"/>
          </a:xfrm>
          <a:prstGeom prst="rect">
            <a:avLst/>
          </a:prstGeom>
          <a:gradFill>
            <a:gsLst>
              <a:gs pos="0">
                <a:schemeClr val="dk2"/>
              </a:gs>
              <a:gs pos="24000">
                <a:schemeClr val="lt2"/>
              </a:gs>
              <a:gs pos="49000">
                <a:schemeClr val="accent1"/>
              </a:gs>
              <a:gs pos="75000">
                <a:schemeClr val="accent5"/>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5"/>
        <p:cNvGrpSpPr/>
        <p:nvPr/>
      </p:nvGrpSpPr>
      <p:grpSpPr>
        <a:xfrm>
          <a:off x="0" y="0"/>
          <a:ext cx="0" cy="0"/>
          <a:chOff x="0" y="0"/>
          <a:chExt cx="0" cy="0"/>
        </a:xfrm>
      </p:grpSpPr>
      <p:sp>
        <p:nvSpPr>
          <p:cNvPr id="46" name="Google Shape;46;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 name="Google Shape;47;p13"/>
          <p:cNvSpPr txBox="1">
            <a:spLocks noGrp="1"/>
          </p:cNvSpPr>
          <p:nvPr>
            <p:ph type="title" idx="2"/>
          </p:nvPr>
        </p:nvSpPr>
        <p:spPr>
          <a:xfrm>
            <a:off x="1872275" y="1330862"/>
            <a:ext cx="38796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8" name="Google Shape;48;p13"/>
          <p:cNvSpPr txBox="1">
            <a:spLocks noGrp="1"/>
          </p:cNvSpPr>
          <p:nvPr>
            <p:ph type="title" idx="3"/>
          </p:nvPr>
        </p:nvSpPr>
        <p:spPr>
          <a:xfrm>
            <a:off x="1872275" y="2229699"/>
            <a:ext cx="38796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9" name="Google Shape;49;p13"/>
          <p:cNvSpPr txBox="1">
            <a:spLocks noGrp="1"/>
          </p:cNvSpPr>
          <p:nvPr>
            <p:ph type="subTitle" idx="1"/>
          </p:nvPr>
        </p:nvSpPr>
        <p:spPr>
          <a:xfrm>
            <a:off x="6054563" y="1241312"/>
            <a:ext cx="22455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0" name="Google Shape;50;p13"/>
          <p:cNvSpPr txBox="1">
            <a:spLocks noGrp="1"/>
          </p:cNvSpPr>
          <p:nvPr>
            <p:ph type="subTitle" idx="4"/>
          </p:nvPr>
        </p:nvSpPr>
        <p:spPr>
          <a:xfrm>
            <a:off x="6054563" y="2140149"/>
            <a:ext cx="22455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1" name="Google Shape;51;p13"/>
          <p:cNvSpPr txBox="1">
            <a:spLocks noGrp="1"/>
          </p:cNvSpPr>
          <p:nvPr>
            <p:ph type="title" idx="5"/>
          </p:nvPr>
        </p:nvSpPr>
        <p:spPr>
          <a:xfrm>
            <a:off x="1872275" y="3128536"/>
            <a:ext cx="38796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52" name="Google Shape;52;p13"/>
          <p:cNvSpPr txBox="1">
            <a:spLocks noGrp="1"/>
          </p:cNvSpPr>
          <p:nvPr>
            <p:ph type="title" idx="6"/>
          </p:nvPr>
        </p:nvSpPr>
        <p:spPr>
          <a:xfrm>
            <a:off x="1872275" y="4027373"/>
            <a:ext cx="3879600" cy="39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53" name="Google Shape;53;p13"/>
          <p:cNvSpPr txBox="1">
            <a:spLocks noGrp="1"/>
          </p:cNvSpPr>
          <p:nvPr>
            <p:ph type="subTitle" idx="7"/>
          </p:nvPr>
        </p:nvSpPr>
        <p:spPr>
          <a:xfrm>
            <a:off x="6054588" y="3038986"/>
            <a:ext cx="22455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4" name="Google Shape;54;p13"/>
          <p:cNvSpPr txBox="1">
            <a:spLocks noGrp="1"/>
          </p:cNvSpPr>
          <p:nvPr>
            <p:ph type="subTitle" idx="8"/>
          </p:nvPr>
        </p:nvSpPr>
        <p:spPr>
          <a:xfrm>
            <a:off x="6054567" y="3937823"/>
            <a:ext cx="22455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5" name="Google Shape;55;p13"/>
          <p:cNvSpPr txBox="1">
            <a:spLocks noGrp="1"/>
          </p:cNvSpPr>
          <p:nvPr>
            <p:ph type="title" idx="9" hasCustomPrompt="1"/>
          </p:nvPr>
        </p:nvSpPr>
        <p:spPr>
          <a:xfrm>
            <a:off x="943975" y="1148312"/>
            <a:ext cx="775800" cy="758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56" name="Google Shape;56;p13"/>
          <p:cNvSpPr txBox="1">
            <a:spLocks noGrp="1"/>
          </p:cNvSpPr>
          <p:nvPr>
            <p:ph type="title" idx="13" hasCustomPrompt="1"/>
          </p:nvPr>
        </p:nvSpPr>
        <p:spPr>
          <a:xfrm>
            <a:off x="943975" y="2945986"/>
            <a:ext cx="775800" cy="758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57" name="Google Shape;57;p13"/>
          <p:cNvSpPr txBox="1">
            <a:spLocks noGrp="1"/>
          </p:cNvSpPr>
          <p:nvPr>
            <p:ph type="title" idx="14" hasCustomPrompt="1"/>
          </p:nvPr>
        </p:nvSpPr>
        <p:spPr>
          <a:xfrm>
            <a:off x="943975" y="2047149"/>
            <a:ext cx="775800" cy="758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58" name="Google Shape;58;p13"/>
          <p:cNvSpPr txBox="1">
            <a:spLocks noGrp="1"/>
          </p:cNvSpPr>
          <p:nvPr>
            <p:ph type="title" idx="15" hasCustomPrompt="1"/>
          </p:nvPr>
        </p:nvSpPr>
        <p:spPr>
          <a:xfrm>
            <a:off x="943975" y="3844823"/>
            <a:ext cx="775800" cy="758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pic>
        <p:nvPicPr>
          <p:cNvPr id="59" name="Google Shape;59;p13"/>
          <p:cNvPicPr preferRelativeResize="0"/>
          <p:nvPr/>
        </p:nvPicPr>
        <p:blipFill rotWithShape="1">
          <a:blip r:embed="rId2">
            <a:alphaModFix/>
          </a:blip>
          <a:srcRect l="68198" r="3"/>
          <a:stretch/>
        </p:blipFill>
        <p:spPr>
          <a:xfrm flipH="1">
            <a:off x="8503500" y="0"/>
            <a:ext cx="640499" cy="51434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8">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720000" y="3858588"/>
            <a:ext cx="4550400" cy="4041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2" name="Google Shape;62;p14"/>
          <p:cNvSpPr txBox="1">
            <a:spLocks noGrp="1"/>
          </p:cNvSpPr>
          <p:nvPr>
            <p:ph type="subTitle" idx="1"/>
          </p:nvPr>
        </p:nvSpPr>
        <p:spPr>
          <a:xfrm>
            <a:off x="720000" y="854013"/>
            <a:ext cx="4550400" cy="2958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3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81"/>
        <p:cNvGrpSpPr/>
        <p:nvPr/>
      </p:nvGrpSpPr>
      <p:grpSpPr>
        <a:xfrm>
          <a:off x="0" y="0"/>
          <a:ext cx="0" cy="0"/>
          <a:chOff x="0" y="0"/>
          <a:chExt cx="0" cy="0"/>
        </a:xfrm>
      </p:grpSpPr>
      <p:sp>
        <p:nvSpPr>
          <p:cNvPr id="82" name="Google Shape;8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83" name="Google Shape;83;p19"/>
          <p:cNvPicPr preferRelativeResize="0"/>
          <p:nvPr/>
        </p:nvPicPr>
        <p:blipFill rotWithShape="1">
          <a:blip r:embed="rId2">
            <a:alphaModFix/>
          </a:blip>
          <a:srcRect l="68198" r="3"/>
          <a:stretch/>
        </p:blipFill>
        <p:spPr>
          <a:xfrm rot="10800000">
            <a:off x="8503500" y="0"/>
            <a:ext cx="640499" cy="514347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147"/>
        <p:cNvGrpSpPr/>
        <p:nvPr/>
      </p:nvGrpSpPr>
      <p:grpSpPr>
        <a:xfrm>
          <a:off x="0" y="0"/>
          <a:ext cx="0" cy="0"/>
          <a:chOff x="0" y="0"/>
          <a:chExt cx="0" cy="0"/>
        </a:xfrm>
      </p:grpSpPr>
      <p:sp>
        <p:nvSpPr>
          <p:cNvPr id="148" name="Google Shape;148;p27"/>
          <p:cNvSpPr txBox="1">
            <a:spLocks noGrp="1"/>
          </p:cNvSpPr>
          <p:nvPr>
            <p:ph type="title"/>
          </p:nvPr>
        </p:nvSpPr>
        <p:spPr>
          <a:xfrm>
            <a:off x="720005" y="1467375"/>
            <a:ext cx="21123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49" name="Google Shape;149;p27"/>
          <p:cNvSpPr txBox="1">
            <a:spLocks noGrp="1"/>
          </p:cNvSpPr>
          <p:nvPr>
            <p:ph type="title" idx="2"/>
          </p:nvPr>
        </p:nvSpPr>
        <p:spPr>
          <a:xfrm>
            <a:off x="720004" y="2527925"/>
            <a:ext cx="21123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0" name="Google Shape;150;p27"/>
          <p:cNvSpPr txBox="1">
            <a:spLocks noGrp="1"/>
          </p:cNvSpPr>
          <p:nvPr>
            <p:ph type="subTitle" idx="1"/>
          </p:nvPr>
        </p:nvSpPr>
        <p:spPr>
          <a:xfrm>
            <a:off x="720000" y="1726625"/>
            <a:ext cx="21123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rgbClr val="242424"/>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1" name="Google Shape;151;p27"/>
          <p:cNvSpPr txBox="1">
            <a:spLocks noGrp="1"/>
          </p:cNvSpPr>
          <p:nvPr>
            <p:ph type="subTitle" idx="3"/>
          </p:nvPr>
        </p:nvSpPr>
        <p:spPr>
          <a:xfrm>
            <a:off x="719999" y="2787175"/>
            <a:ext cx="21123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rgbClr val="242424"/>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2" name="Google Shape;152;p27"/>
          <p:cNvSpPr txBox="1">
            <a:spLocks noGrp="1"/>
          </p:cNvSpPr>
          <p:nvPr>
            <p:ph type="title" idx="4"/>
          </p:nvPr>
        </p:nvSpPr>
        <p:spPr>
          <a:xfrm>
            <a:off x="3443130" y="1467375"/>
            <a:ext cx="21123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3" name="Google Shape;153;p27"/>
          <p:cNvSpPr txBox="1">
            <a:spLocks noGrp="1"/>
          </p:cNvSpPr>
          <p:nvPr>
            <p:ph type="title" idx="5"/>
          </p:nvPr>
        </p:nvSpPr>
        <p:spPr>
          <a:xfrm>
            <a:off x="3443129" y="2527925"/>
            <a:ext cx="21123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4" name="Google Shape;154;p27"/>
          <p:cNvSpPr txBox="1">
            <a:spLocks noGrp="1"/>
          </p:cNvSpPr>
          <p:nvPr>
            <p:ph type="subTitle" idx="6"/>
          </p:nvPr>
        </p:nvSpPr>
        <p:spPr>
          <a:xfrm>
            <a:off x="3443125" y="1726625"/>
            <a:ext cx="21123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rgbClr val="242424"/>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5" name="Google Shape;155;p27"/>
          <p:cNvSpPr txBox="1">
            <a:spLocks noGrp="1"/>
          </p:cNvSpPr>
          <p:nvPr>
            <p:ph type="subTitle" idx="7"/>
          </p:nvPr>
        </p:nvSpPr>
        <p:spPr>
          <a:xfrm>
            <a:off x="3443124" y="2787175"/>
            <a:ext cx="21123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rgbClr val="242424"/>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6" name="Google Shape;156;p27"/>
          <p:cNvSpPr txBox="1">
            <a:spLocks noGrp="1"/>
          </p:cNvSpPr>
          <p:nvPr>
            <p:ph type="title" idx="8"/>
          </p:nvPr>
        </p:nvSpPr>
        <p:spPr>
          <a:xfrm>
            <a:off x="720000" y="445025"/>
            <a:ext cx="534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7" name="Google Shape;157;p27"/>
          <p:cNvSpPr txBox="1">
            <a:spLocks noGrp="1"/>
          </p:cNvSpPr>
          <p:nvPr>
            <p:ph type="title" idx="9"/>
          </p:nvPr>
        </p:nvSpPr>
        <p:spPr>
          <a:xfrm>
            <a:off x="720008" y="3588475"/>
            <a:ext cx="21123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8" name="Google Shape;158;p27"/>
          <p:cNvSpPr txBox="1">
            <a:spLocks noGrp="1"/>
          </p:cNvSpPr>
          <p:nvPr>
            <p:ph type="subTitle" idx="13"/>
          </p:nvPr>
        </p:nvSpPr>
        <p:spPr>
          <a:xfrm>
            <a:off x="720003" y="3847725"/>
            <a:ext cx="21123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rgbClr val="242424"/>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9" name="Google Shape;159;p27"/>
          <p:cNvSpPr txBox="1">
            <a:spLocks noGrp="1"/>
          </p:cNvSpPr>
          <p:nvPr>
            <p:ph type="title" idx="14"/>
          </p:nvPr>
        </p:nvSpPr>
        <p:spPr>
          <a:xfrm>
            <a:off x="3443133" y="3588179"/>
            <a:ext cx="21123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60" name="Google Shape;160;p27"/>
          <p:cNvSpPr txBox="1">
            <a:spLocks noGrp="1"/>
          </p:cNvSpPr>
          <p:nvPr>
            <p:ph type="subTitle" idx="15"/>
          </p:nvPr>
        </p:nvSpPr>
        <p:spPr>
          <a:xfrm>
            <a:off x="3443128" y="3847429"/>
            <a:ext cx="21123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rgbClr val="242424"/>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82"/>
        <p:cNvGrpSpPr/>
        <p:nvPr/>
      </p:nvGrpSpPr>
      <p:grpSpPr>
        <a:xfrm>
          <a:off x="0" y="0"/>
          <a:ext cx="0" cy="0"/>
          <a:chOff x="0" y="0"/>
          <a:chExt cx="0" cy="0"/>
        </a:xfrm>
      </p:grpSpPr>
      <p:sp>
        <p:nvSpPr>
          <p:cNvPr id="183" name="Google Shape;183;p32"/>
          <p:cNvSpPr/>
          <p:nvPr/>
        </p:nvSpPr>
        <p:spPr>
          <a:xfrm rot="5400000">
            <a:off x="4305500" y="308418"/>
            <a:ext cx="536400" cy="9147600"/>
          </a:xfrm>
          <a:prstGeom prst="rect">
            <a:avLst/>
          </a:prstGeom>
          <a:gradFill>
            <a:gsLst>
              <a:gs pos="0">
                <a:schemeClr val="dk2"/>
              </a:gs>
              <a:gs pos="24000">
                <a:schemeClr val="lt2"/>
              </a:gs>
              <a:gs pos="49000">
                <a:schemeClr val="accent1"/>
              </a:gs>
              <a:gs pos="75000">
                <a:schemeClr val="accent5"/>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84"/>
        <p:cNvGrpSpPr/>
        <p:nvPr/>
      </p:nvGrpSpPr>
      <p:grpSpPr>
        <a:xfrm>
          <a:off x="0" y="0"/>
          <a:ext cx="0" cy="0"/>
          <a:chOff x="0" y="0"/>
          <a:chExt cx="0" cy="0"/>
        </a:xfrm>
      </p:grpSpPr>
      <p:grpSp>
        <p:nvGrpSpPr>
          <p:cNvPr id="185" name="Google Shape;185;p33"/>
          <p:cNvGrpSpPr/>
          <p:nvPr/>
        </p:nvGrpSpPr>
        <p:grpSpPr>
          <a:xfrm>
            <a:off x="-571475" y="4622841"/>
            <a:ext cx="10286950" cy="527576"/>
            <a:chOff x="-100" y="4622841"/>
            <a:chExt cx="10286950" cy="527576"/>
          </a:xfrm>
        </p:grpSpPr>
        <p:pic>
          <p:nvPicPr>
            <p:cNvPr id="186" name="Google Shape;186;p33"/>
            <p:cNvPicPr preferRelativeResize="0"/>
            <p:nvPr/>
          </p:nvPicPr>
          <p:blipFill rotWithShape="1">
            <a:blip r:embed="rId2">
              <a:alphaModFix/>
            </a:blip>
            <a:srcRect l="73809" r="-2"/>
            <a:stretch/>
          </p:blipFill>
          <p:spPr>
            <a:xfrm rot="5400000">
              <a:off x="2307850" y="2314891"/>
              <a:ext cx="527576" cy="5143475"/>
            </a:xfrm>
            <a:prstGeom prst="rect">
              <a:avLst/>
            </a:prstGeom>
            <a:noFill/>
            <a:ln>
              <a:noFill/>
            </a:ln>
          </p:spPr>
        </p:pic>
        <p:pic>
          <p:nvPicPr>
            <p:cNvPr id="187" name="Google Shape;187;p33"/>
            <p:cNvPicPr preferRelativeResize="0"/>
            <p:nvPr/>
          </p:nvPicPr>
          <p:blipFill rotWithShape="1">
            <a:blip r:embed="rId2">
              <a:alphaModFix/>
            </a:blip>
            <a:srcRect l="73809" t="-510" r="-2" b="510"/>
            <a:stretch/>
          </p:blipFill>
          <p:spPr>
            <a:xfrm rot="5400000">
              <a:off x="7451325" y="2314891"/>
              <a:ext cx="527576" cy="5143475"/>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Anybody SemiBold"/>
              <a:buNone/>
              <a:defRPr sz="3000">
                <a:solidFill>
                  <a:schemeClr val="dk1"/>
                </a:solidFill>
                <a:latin typeface="Anybody SemiBold"/>
                <a:ea typeface="Anybody SemiBold"/>
                <a:cs typeface="Anybody SemiBold"/>
                <a:sym typeface="Anybody SemiBold"/>
              </a:defRPr>
            </a:lvl1pPr>
            <a:lvl2pPr lvl="1">
              <a:spcBef>
                <a:spcPts val="0"/>
              </a:spcBef>
              <a:spcAft>
                <a:spcPts val="0"/>
              </a:spcAft>
              <a:buClr>
                <a:schemeClr val="dk1"/>
              </a:buClr>
              <a:buSzPts val="3000"/>
              <a:buFont typeface="Anybody SemiBold"/>
              <a:buNone/>
              <a:defRPr sz="3000">
                <a:solidFill>
                  <a:schemeClr val="dk1"/>
                </a:solidFill>
                <a:latin typeface="Anybody SemiBold"/>
                <a:ea typeface="Anybody SemiBold"/>
                <a:cs typeface="Anybody SemiBold"/>
                <a:sym typeface="Anybody SemiBold"/>
              </a:defRPr>
            </a:lvl2pPr>
            <a:lvl3pPr lvl="2">
              <a:spcBef>
                <a:spcPts val="0"/>
              </a:spcBef>
              <a:spcAft>
                <a:spcPts val="0"/>
              </a:spcAft>
              <a:buClr>
                <a:schemeClr val="dk1"/>
              </a:buClr>
              <a:buSzPts val="3000"/>
              <a:buFont typeface="Anybody SemiBold"/>
              <a:buNone/>
              <a:defRPr sz="3000">
                <a:solidFill>
                  <a:schemeClr val="dk1"/>
                </a:solidFill>
                <a:latin typeface="Anybody SemiBold"/>
                <a:ea typeface="Anybody SemiBold"/>
                <a:cs typeface="Anybody SemiBold"/>
                <a:sym typeface="Anybody SemiBold"/>
              </a:defRPr>
            </a:lvl3pPr>
            <a:lvl4pPr lvl="3">
              <a:spcBef>
                <a:spcPts val="0"/>
              </a:spcBef>
              <a:spcAft>
                <a:spcPts val="0"/>
              </a:spcAft>
              <a:buClr>
                <a:schemeClr val="dk1"/>
              </a:buClr>
              <a:buSzPts val="3000"/>
              <a:buFont typeface="Anybody SemiBold"/>
              <a:buNone/>
              <a:defRPr sz="3000">
                <a:solidFill>
                  <a:schemeClr val="dk1"/>
                </a:solidFill>
                <a:latin typeface="Anybody SemiBold"/>
                <a:ea typeface="Anybody SemiBold"/>
                <a:cs typeface="Anybody SemiBold"/>
                <a:sym typeface="Anybody SemiBold"/>
              </a:defRPr>
            </a:lvl4pPr>
            <a:lvl5pPr lvl="4">
              <a:spcBef>
                <a:spcPts val="0"/>
              </a:spcBef>
              <a:spcAft>
                <a:spcPts val="0"/>
              </a:spcAft>
              <a:buClr>
                <a:schemeClr val="dk1"/>
              </a:buClr>
              <a:buSzPts val="3000"/>
              <a:buFont typeface="Anybody SemiBold"/>
              <a:buNone/>
              <a:defRPr sz="3000">
                <a:solidFill>
                  <a:schemeClr val="dk1"/>
                </a:solidFill>
                <a:latin typeface="Anybody SemiBold"/>
                <a:ea typeface="Anybody SemiBold"/>
                <a:cs typeface="Anybody SemiBold"/>
                <a:sym typeface="Anybody SemiBold"/>
              </a:defRPr>
            </a:lvl5pPr>
            <a:lvl6pPr lvl="5">
              <a:spcBef>
                <a:spcPts val="0"/>
              </a:spcBef>
              <a:spcAft>
                <a:spcPts val="0"/>
              </a:spcAft>
              <a:buClr>
                <a:schemeClr val="dk1"/>
              </a:buClr>
              <a:buSzPts val="3000"/>
              <a:buFont typeface="Anybody SemiBold"/>
              <a:buNone/>
              <a:defRPr sz="3000">
                <a:solidFill>
                  <a:schemeClr val="dk1"/>
                </a:solidFill>
                <a:latin typeface="Anybody SemiBold"/>
                <a:ea typeface="Anybody SemiBold"/>
                <a:cs typeface="Anybody SemiBold"/>
                <a:sym typeface="Anybody SemiBold"/>
              </a:defRPr>
            </a:lvl6pPr>
            <a:lvl7pPr lvl="6">
              <a:spcBef>
                <a:spcPts val="0"/>
              </a:spcBef>
              <a:spcAft>
                <a:spcPts val="0"/>
              </a:spcAft>
              <a:buClr>
                <a:schemeClr val="dk1"/>
              </a:buClr>
              <a:buSzPts val="3000"/>
              <a:buFont typeface="Anybody SemiBold"/>
              <a:buNone/>
              <a:defRPr sz="3000">
                <a:solidFill>
                  <a:schemeClr val="dk1"/>
                </a:solidFill>
                <a:latin typeface="Anybody SemiBold"/>
                <a:ea typeface="Anybody SemiBold"/>
                <a:cs typeface="Anybody SemiBold"/>
                <a:sym typeface="Anybody SemiBold"/>
              </a:defRPr>
            </a:lvl7pPr>
            <a:lvl8pPr lvl="7">
              <a:spcBef>
                <a:spcPts val="0"/>
              </a:spcBef>
              <a:spcAft>
                <a:spcPts val="0"/>
              </a:spcAft>
              <a:buClr>
                <a:schemeClr val="dk1"/>
              </a:buClr>
              <a:buSzPts val="3000"/>
              <a:buFont typeface="Anybody SemiBold"/>
              <a:buNone/>
              <a:defRPr sz="3000">
                <a:solidFill>
                  <a:schemeClr val="dk1"/>
                </a:solidFill>
                <a:latin typeface="Anybody SemiBold"/>
                <a:ea typeface="Anybody SemiBold"/>
                <a:cs typeface="Anybody SemiBold"/>
                <a:sym typeface="Anybody SemiBold"/>
              </a:defRPr>
            </a:lvl8pPr>
            <a:lvl9pPr lvl="8">
              <a:spcBef>
                <a:spcPts val="0"/>
              </a:spcBef>
              <a:spcAft>
                <a:spcPts val="0"/>
              </a:spcAft>
              <a:buClr>
                <a:schemeClr val="dk1"/>
              </a:buClr>
              <a:buSzPts val="3000"/>
              <a:buFont typeface="Anybody SemiBold"/>
              <a:buNone/>
              <a:defRPr sz="3000">
                <a:solidFill>
                  <a:schemeClr val="dk1"/>
                </a:solidFill>
                <a:latin typeface="Anybody SemiBold"/>
                <a:ea typeface="Anybody SemiBold"/>
                <a:cs typeface="Anybody SemiBold"/>
                <a:sym typeface="Anybody SemiBol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59" r:id="rId4"/>
    <p:sldLayoutId id="2147483660" r:id="rId5"/>
    <p:sldLayoutId id="2147483665" r:id="rId6"/>
    <p:sldLayoutId id="2147483673" r:id="rId7"/>
    <p:sldLayoutId id="2147483678" r:id="rId8"/>
    <p:sldLayoutId id="214748367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audio" Target="../media/media4.wav"/><Relationship Id="rId3" Type="http://schemas.microsoft.com/office/2007/relationships/media" Target="../media/media2.wav"/><Relationship Id="rId7" Type="http://schemas.microsoft.com/office/2007/relationships/media" Target="../media/media4.wav"/><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5" Type="http://schemas.microsoft.com/office/2007/relationships/media" Target="../media/media3.wav"/><Relationship Id="rId10" Type="http://schemas.openxmlformats.org/officeDocument/2006/relationships/image" Target="../media/image8.png"/><Relationship Id="rId4" Type="http://schemas.openxmlformats.org/officeDocument/2006/relationships/audio" Target="../media/media2.wav"/><Relationship Id="rId9"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7"/>
          <p:cNvSpPr txBox="1">
            <a:spLocks noGrp="1"/>
          </p:cNvSpPr>
          <p:nvPr>
            <p:ph type="ctrTitle"/>
          </p:nvPr>
        </p:nvSpPr>
        <p:spPr>
          <a:xfrm>
            <a:off x="2848149" y="689462"/>
            <a:ext cx="6031531" cy="271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WaveNet’s Applications in Signal Denoising and Source Separation</a:t>
            </a:r>
            <a:endParaRPr sz="3600" dirty="0">
              <a:solidFill>
                <a:schemeClr val="accent1"/>
              </a:solidFill>
            </a:endParaRPr>
          </a:p>
        </p:txBody>
      </p:sp>
      <p:sp>
        <p:nvSpPr>
          <p:cNvPr id="199" name="Google Shape;199;p37"/>
          <p:cNvSpPr txBox="1">
            <a:spLocks noGrp="1"/>
          </p:cNvSpPr>
          <p:nvPr>
            <p:ph type="subTitle" idx="1"/>
          </p:nvPr>
        </p:nvSpPr>
        <p:spPr>
          <a:xfrm>
            <a:off x="6089425" y="3837125"/>
            <a:ext cx="2334600" cy="732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Jacob Lamadrid</a:t>
            </a:r>
          </a:p>
          <a:p>
            <a:pPr marL="0" lvl="0" indent="0" algn="r" rtl="0">
              <a:spcBef>
                <a:spcPts val="0"/>
              </a:spcBef>
              <a:spcAft>
                <a:spcPts val="0"/>
              </a:spcAft>
              <a:buNone/>
            </a:pPr>
            <a:r>
              <a:rPr lang="en-US" dirty="0" err="1"/>
              <a:t>Hovhannes</a:t>
            </a:r>
            <a:r>
              <a:rPr lang="en" dirty="0"/>
              <a:t> Broyan</a:t>
            </a:r>
            <a:endParaRPr dirty="0"/>
          </a:p>
        </p:txBody>
      </p:sp>
      <p:cxnSp>
        <p:nvCxnSpPr>
          <p:cNvPr id="200" name="Google Shape;200;p37"/>
          <p:cNvCxnSpPr/>
          <p:nvPr/>
        </p:nvCxnSpPr>
        <p:spPr>
          <a:xfrm>
            <a:off x="2468800" y="3562475"/>
            <a:ext cx="5966400" cy="0"/>
          </a:xfrm>
          <a:prstGeom prst="straightConnector1">
            <a:avLst/>
          </a:prstGeom>
          <a:noFill/>
          <a:ln w="9525" cap="flat" cmpd="sng">
            <a:solidFill>
              <a:schemeClr val="dk1"/>
            </a:solidFill>
            <a:prstDash val="solid"/>
            <a:round/>
            <a:headEnd type="none" w="med" len="med"/>
            <a:tailEnd type="none" w="med" len="med"/>
          </a:ln>
        </p:spPr>
      </p:cxnSp>
      <p:pic>
        <p:nvPicPr>
          <p:cNvPr id="208" name="Google Shape;208;p37"/>
          <p:cNvPicPr preferRelativeResize="0"/>
          <p:nvPr/>
        </p:nvPicPr>
        <p:blipFill>
          <a:blip r:embed="rId3">
            <a:alphaModFix/>
          </a:blip>
          <a:stretch>
            <a:fillRect/>
          </a:stretch>
        </p:blipFill>
        <p:spPr>
          <a:xfrm>
            <a:off x="459664" y="0"/>
            <a:ext cx="2014201" cy="5143475"/>
          </a:xfrm>
          <a:prstGeom prst="rect">
            <a:avLst/>
          </a:prstGeom>
          <a:noFill/>
          <a:ln>
            <a:noFill/>
          </a:ln>
        </p:spPr>
      </p:pic>
      <p:sp>
        <p:nvSpPr>
          <p:cNvPr id="209" name="Google Shape;209;p37"/>
          <p:cNvSpPr/>
          <p:nvPr/>
        </p:nvSpPr>
        <p:spPr>
          <a:xfrm>
            <a:off x="0" y="0"/>
            <a:ext cx="1810800" cy="5143500"/>
          </a:xfrm>
          <a:prstGeom prst="rect">
            <a:avLst/>
          </a:prstGeom>
          <a:solidFill>
            <a:schemeClr val="tx1">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0FC2EF-9E07-A0D9-A5B6-5640D048CF9D}"/>
              </a:ext>
            </a:extLst>
          </p:cNvPr>
          <p:cNvSpPr>
            <a:spLocks noGrp="1"/>
          </p:cNvSpPr>
          <p:nvPr>
            <p:ph type="title"/>
          </p:nvPr>
        </p:nvSpPr>
        <p:spPr/>
        <p:txBody>
          <a:bodyPr/>
          <a:lstStyle/>
          <a:p>
            <a:r>
              <a:rPr lang="en-US" dirty="0"/>
              <a:t>Outcomes</a:t>
            </a:r>
          </a:p>
        </p:txBody>
      </p:sp>
      <p:sp>
        <p:nvSpPr>
          <p:cNvPr id="6" name="Google Shape;228;p39">
            <a:extLst>
              <a:ext uri="{FF2B5EF4-FFF2-40B4-BE49-F238E27FC236}">
                <a16:creationId xmlns:a16="http://schemas.microsoft.com/office/drawing/2014/main" id="{459FBE8B-61A0-3778-2984-BA7DFB3D7C3E}"/>
              </a:ext>
            </a:extLst>
          </p:cNvPr>
          <p:cNvSpPr txBox="1">
            <a:spLocks/>
          </p:cNvSpPr>
          <p:nvPr/>
        </p:nvSpPr>
        <p:spPr>
          <a:xfrm>
            <a:off x="720000" y="1612802"/>
            <a:ext cx="7471500" cy="302015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latin typeface="Anybody SemiBold" panose="020B0604020202020204" charset="0"/>
            </a:endParaRPr>
          </a:p>
        </p:txBody>
      </p:sp>
      <p:sp>
        <p:nvSpPr>
          <p:cNvPr id="7" name="TextBox 6">
            <a:extLst>
              <a:ext uri="{FF2B5EF4-FFF2-40B4-BE49-F238E27FC236}">
                <a16:creationId xmlns:a16="http://schemas.microsoft.com/office/drawing/2014/main" id="{52121F91-E1A4-5D8F-298F-E32958657C3C}"/>
              </a:ext>
            </a:extLst>
          </p:cNvPr>
          <p:cNvSpPr txBox="1"/>
          <p:nvPr/>
        </p:nvSpPr>
        <p:spPr>
          <a:xfrm>
            <a:off x="720000" y="1305025"/>
            <a:ext cx="7471500" cy="2893100"/>
          </a:xfrm>
          <a:prstGeom prst="rect">
            <a:avLst/>
          </a:prstGeom>
          <a:noFill/>
        </p:spPr>
        <p:txBody>
          <a:bodyPr wrap="square" rtlCol="0">
            <a:spAutoFit/>
          </a:bodyPr>
          <a:lstStyle/>
          <a:p>
            <a:r>
              <a:rPr lang="en-US" dirty="0">
                <a:latin typeface="Albert Sans" panose="020B0604020202020204" charset="0"/>
              </a:rPr>
              <a:t>Vocal Isolation</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Through our project we have shown capabilities of the WaveNet architecture to contribute to vocal isolation</a:t>
            </a:r>
          </a:p>
          <a:p>
            <a:pPr marL="285750" indent="-285750">
              <a:buFont typeface="Arial" panose="020B0604020202020204" pitchFamily="34" charset="0"/>
              <a:buChar char="•"/>
            </a:pPr>
            <a:endParaRPr lang="en-US" dirty="0">
              <a:latin typeface="Albert Sans" panose="020B0604020202020204" charset="0"/>
            </a:endParaRPr>
          </a:p>
          <a:p>
            <a:r>
              <a:rPr lang="en-US" dirty="0">
                <a:latin typeface="Albert Sans" panose="020B0604020202020204" charset="0"/>
              </a:rPr>
              <a:t>Speech Denoising</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We have also effectively reimplemented the WaveNet for speech denoising purposes</a:t>
            </a:r>
          </a:p>
          <a:p>
            <a:pPr marL="285750" indent="-285750">
              <a:buFont typeface="Arial" panose="020B0604020202020204" pitchFamily="34" charset="0"/>
              <a:buChar char="•"/>
            </a:pPr>
            <a:endParaRPr lang="en-US" dirty="0">
              <a:latin typeface="Albert Sans" panose="020B0604020202020204" charset="0"/>
            </a:endParaRPr>
          </a:p>
          <a:p>
            <a:r>
              <a:rPr lang="en-US" dirty="0">
                <a:latin typeface="Albert Sans" panose="020B0604020202020204" charset="0"/>
              </a:rPr>
              <a:t>Limitations</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Our model was significantly limited and it can be assumed that performance would be improved significantly with increasing layers/channels </a:t>
            </a:r>
          </a:p>
        </p:txBody>
      </p:sp>
    </p:spTree>
    <p:extLst>
      <p:ext uri="{BB962C8B-B14F-4D97-AF65-F5344CB8AC3E}">
        <p14:creationId xmlns:p14="http://schemas.microsoft.com/office/powerpoint/2010/main" val="4081785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7" name="Google Shape;227;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Future Work</a:t>
            </a:r>
            <a:endParaRPr dirty="0"/>
          </a:p>
        </p:txBody>
      </p:sp>
      <p:sp>
        <p:nvSpPr>
          <p:cNvPr id="228" name="Google Shape;228;p39"/>
          <p:cNvSpPr txBox="1">
            <a:spLocks noGrp="1"/>
          </p:cNvSpPr>
          <p:nvPr>
            <p:ph type="title" idx="2"/>
          </p:nvPr>
        </p:nvSpPr>
        <p:spPr>
          <a:xfrm>
            <a:off x="719999" y="1803302"/>
            <a:ext cx="4857426" cy="393600"/>
          </a:xfrm>
          <a:prstGeom prst="rect">
            <a:avLst/>
          </a:prstGeom>
        </p:spPr>
        <p:txBody>
          <a:bodyPr spcFirstLastPara="1" wrap="square" lIns="91425" tIns="91425" rIns="91425" bIns="91425" anchor="ctr" anchorCtr="0">
            <a:noAutofit/>
          </a:bodyPr>
          <a:lstStyle/>
          <a:p>
            <a:pPr algn="l"/>
            <a:r>
              <a:rPr lang="en-US" sz="1800" i="0" dirty="0">
                <a:solidFill>
                  <a:srgbClr val="000000"/>
                </a:solidFill>
                <a:effectLst/>
                <a:latin typeface="Anybody SemiBold" panose="020B0604020202020204" charset="0"/>
              </a:rPr>
              <a:t>“Wave-U-Net: A Multi-Scale Neural Network for End-to-End Audio Source Separation” [5]</a:t>
            </a:r>
          </a:p>
        </p:txBody>
      </p:sp>
      <p:sp>
        <p:nvSpPr>
          <p:cNvPr id="229" name="Google Shape;229;p39"/>
          <p:cNvSpPr txBox="1">
            <a:spLocks noGrp="1"/>
          </p:cNvSpPr>
          <p:nvPr>
            <p:ph type="title" idx="3"/>
          </p:nvPr>
        </p:nvSpPr>
        <p:spPr>
          <a:xfrm>
            <a:off x="720000" y="2702139"/>
            <a:ext cx="4857425"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t>Trial with better memory capacity and computational power</a:t>
            </a:r>
            <a:endParaRPr sz="1800" dirty="0"/>
          </a:p>
        </p:txBody>
      </p:sp>
      <p:sp>
        <p:nvSpPr>
          <p:cNvPr id="230" name="Google Shape;230;p39"/>
          <p:cNvSpPr txBox="1">
            <a:spLocks noGrp="1"/>
          </p:cNvSpPr>
          <p:nvPr>
            <p:ph type="subTitle" idx="1"/>
          </p:nvPr>
        </p:nvSpPr>
        <p:spPr>
          <a:xfrm>
            <a:off x="5880113" y="1713752"/>
            <a:ext cx="2245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Combination of WaveNet and U</a:t>
            </a:r>
            <a:r>
              <a:rPr lang="en-US" dirty="0"/>
              <a:t>Net models specific to source separation</a:t>
            </a:r>
            <a:endParaRPr dirty="0"/>
          </a:p>
        </p:txBody>
      </p:sp>
      <p:sp>
        <p:nvSpPr>
          <p:cNvPr id="231" name="Google Shape;231;p39"/>
          <p:cNvSpPr txBox="1">
            <a:spLocks noGrp="1"/>
          </p:cNvSpPr>
          <p:nvPr>
            <p:ph type="subTitle" idx="4"/>
          </p:nvPr>
        </p:nvSpPr>
        <p:spPr>
          <a:xfrm>
            <a:off x="5880113" y="2612589"/>
            <a:ext cx="2245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Model performance was severly limited by our computational restraints</a:t>
            </a:r>
            <a:endParaRPr dirty="0"/>
          </a:p>
        </p:txBody>
      </p:sp>
      <p:sp>
        <p:nvSpPr>
          <p:cNvPr id="232" name="Google Shape;232;p39"/>
          <p:cNvSpPr txBox="1">
            <a:spLocks noGrp="1"/>
          </p:cNvSpPr>
          <p:nvPr>
            <p:ph type="title" idx="5"/>
          </p:nvPr>
        </p:nvSpPr>
        <p:spPr>
          <a:xfrm>
            <a:off x="719999" y="3600976"/>
            <a:ext cx="4857426"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t>Train model on entire datasets rather than fractions of the original</a:t>
            </a:r>
            <a:endParaRPr sz="1800" dirty="0"/>
          </a:p>
        </p:txBody>
      </p:sp>
      <p:sp>
        <p:nvSpPr>
          <p:cNvPr id="234" name="Google Shape;234;p39"/>
          <p:cNvSpPr txBox="1">
            <a:spLocks noGrp="1"/>
          </p:cNvSpPr>
          <p:nvPr>
            <p:ph type="subTitle" idx="7"/>
          </p:nvPr>
        </p:nvSpPr>
        <p:spPr>
          <a:xfrm>
            <a:off x="5880138" y="3511426"/>
            <a:ext cx="2245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Our memory capacity and time alotted restricted us from using entire datasets</a:t>
            </a:r>
            <a:endParaRPr dirty="0"/>
          </a:p>
        </p:txBody>
      </p:sp>
      <p:cxnSp>
        <p:nvCxnSpPr>
          <p:cNvPr id="236" name="Google Shape;236;p39"/>
          <p:cNvCxnSpPr/>
          <p:nvPr/>
        </p:nvCxnSpPr>
        <p:spPr>
          <a:xfrm>
            <a:off x="720000" y="2450115"/>
            <a:ext cx="7306200" cy="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39"/>
          <p:cNvCxnSpPr/>
          <p:nvPr/>
        </p:nvCxnSpPr>
        <p:spPr>
          <a:xfrm>
            <a:off x="720000" y="3348756"/>
            <a:ext cx="7306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Google Shape;227;p39">
            <a:extLst>
              <a:ext uri="{FF2B5EF4-FFF2-40B4-BE49-F238E27FC236}">
                <a16:creationId xmlns:a16="http://schemas.microsoft.com/office/drawing/2014/main" id="{E4324A89-6FC9-30E5-2B88-667C0B42AFEE}"/>
              </a:ext>
            </a:extLst>
          </p:cNvPr>
          <p:cNvSpPr txBox="1">
            <a:spLocks/>
          </p:cNvSpPr>
          <p:nvPr/>
        </p:nvSpPr>
        <p:spPr>
          <a:xfrm>
            <a:off x="720000" y="445025"/>
            <a:ext cx="77040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000" dirty="0">
                <a:latin typeface="Anybody SemiBold" panose="020B0604020202020204" charset="0"/>
              </a:rPr>
              <a:t>References</a:t>
            </a:r>
          </a:p>
        </p:txBody>
      </p:sp>
      <p:sp>
        <p:nvSpPr>
          <p:cNvPr id="30" name="TextBox 29">
            <a:extLst>
              <a:ext uri="{FF2B5EF4-FFF2-40B4-BE49-F238E27FC236}">
                <a16:creationId xmlns:a16="http://schemas.microsoft.com/office/drawing/2014/main" id="{3B1B1424-F718-B136-443B-CF118D729476}"/>
              </a:ext>
            </a:extLst>
          </p:cNvPr>
          <p:cNvSpPr txBox="1"/>
          <p:nvPr/>
        </p:nvSpPr>
        <p:spPr>
          <a:xfrm>
            <a:off x="720000" y="1305025"/>
            <a:ext cx="7471500" cy="3754874"/>
          </a:xfrm>
          <a:prstGeom prst="rect">
            <a:avLst/>
          </a:prstGeom>
          <a:noFill/>
        </p:spPr>
        <p:txBody>
          <a:bodyPr wrap="square" rtlCol="0">
            <a:spAutoFit/>
          </a:bodyPr>
          <a:lstStyle/>
          <a:p>
            <a:r>
              <a:rPr lang="en-US" dirty="0">
                <a:latin typeface="Albert Sans" panose="020B0604020202020204" charset="0"/>
              </a:rPr>
              <a:t>[1] Van den Oord, A., </a:t>
            </a:r>
            <a:r>
              <a:rPr lang="en-US" dirty="0" err="1">
                <a:latin typeface="Albert Sans" panose="020B0604020202020204" charset="0"/>
              </a:rPr>
              <a:t>Kalchbrenner</a:t>
            </a:r>
            <a:r>
              <a:rPr lang="en-US" dirty="0">
                <a:latin typeface="Albert Sans" panose="020B0604020202020204" charset="0"/>
              </a:rPr>
              <a:t>, N., &amp; </a:t>
            </a:r>
            <a:r>
              <a:rPr lang="en-US" dirty="0" err="1">
                <a:latin typeface="Albert Sans" panose="020B0604020202020204" charset="0"/>
              </a:rPr>
              <a:t>Kavukcuoglu</a:t>
            </a:r>
            <a:r>
              <a:rPr lang="en-US" dirty="0">
                <a:latin typeface="Albert Sans" panose="020B0604020202020204" charset="0"/>
              </a:rPr>
              <a:t>, K. (2016). WaveNet: A Generative Model for Raw Audio. </a:t>
            </a:r>
            <a:r>
              <a:rPr lang="en-US" dirty="0" err="1">
                <a:latin typeface="Albert Sans" panose="020B0604020202020204" charset="0"/>
              </a:rPr>
              <a:t>arXiv</a:t>
            </a:r>
            <a:r>
              <a:rPr lang="en-US" dirty="0">
                <a:latin typeface="Albert Sans" panose="020B0604020202020204" charset="0"/>
              </a:rPr>
              <a:t> preprint arXiv:1609.03499.</a:t>
            </a:r>
          </a:p>
          <a:p>
            <a:endParaRPr lang="en-US" dirty="0">
              <a:latin typeface="Albert Sans" panose="020B0604020202020204" charset="0"/>
            </a:endParaRPr>
          </a:p>
          <a:p>
            <a:r>
              <a:rPr lang="en-US" dirty="0">
                <a:latin typeface="Albert Sans" panose="020B0604020202020204" charset="0"/>
              </a:rPr>
              <a:t>[2] Pandey, S., &amp; Wang, D. L. (2018). WaveNet for Speech Denoising. </a:t>
            </a:r>
            <a:r>
              <a:rPr lang="en-US" dirty="0" err="1">
                <a:latin typeface="Albert Sans" panose="020B0604020202020204" charset="0"/>
              </a:rPr>
              <a:t>arXiv</a:t>
            </a:r>
            <a:r>
              <a:rPr lang="en-US" dirty="0">
                <a:latin typeface="Albert Sans" panose="020B0604020202020204" charset="0"/>
              </a:rPr>
              <a:t> preprint arXiv:1802.04208.</a:t>
            </a:r>
          </a:p>
          <a:p>
            <a:endParaRPr lang="en-US" dirty="0">
              <a:latin typeface="Albert Sans" panose="020B0604020202020204" charset="0"/>
            </a:endParaRPr>
          </a:p>
          <a:p>
            <a:r>
              <a:rPr lang="en-US" dirty="0">
                <a:latin typeface="Albert Sans" panose="020B0604020202020204" charset="0"/>
              </a:rPr>
              <a:t>[3] </a:t>
            </a:r>
            <a:r>
              <a:rPr lang="en-US" dirty="0" err="1">
                <a:latin typeface="Albert Sans" panose="020B0604020202020204" charset="0"/>
              </a:rPr>
              <a:t>Rafii</a:t>
            </a:r>
            <a:r>
              <a:rPr lang="en-US" dirty="0">
                <a:latin typeface="Albert Sans" panose="020B0604020202020204" charset="0"/>
              </a:rPr>
              <a:t>, Z., </a:t>
            </a:r>
            <a:r>
              <a:rPr lang="en-US" dirty="0" err="1">
                <a:latin typeface="Albert Sans" panose="020B0604020202020204" charset="0"/>
              </a:rPr>
              <a:t>Liutkus</a:t>
            </a:r>
            <a:r>
              <a:rPr lang="en-US" dirty="0">
                <a:latin typeface="Albert Sans" panose="020B0604020202020204" charset="0"/>
              </a:rPr>
              <a:t>, A., St{"o}</a:t>
            </a:r>
            <a:r>
              <a:rPr lang="en-US" dirty="0" err="1">
                <a:latin typeface="Albert Sans" panose="020B0604020202020204" charset="0"/>
              </a:rPr>
              <a:t>ter</a:t>
            </a:r>
            <a:r>
              <a:rPr lang="en-US" dirty="0">
                <a:latin typeface="Albert Sans" panose="020B0604020202020204" charset="0"/>
              </a:rPr>
              <a:t>, F.-R., </a:t>
            </a:r>
            <a:r>
              <a:rPr lang="en-US" dirty="0" err="1">
                <a:latin typeface="Albert Sans" panose="020B0604020202020204" charset="0"/>
              </a:rPr>
              <a:t>Mimilakis</a:t>
            </a:r>
            <a:r>
              <a:rPr lang="en-US" dirty="0">
                <a:latin typeface="Albert Sans" panose="020B0604020202020204" charset="0"/>
              </a:rPr>
              <a:t>, S. I., &amp; Bittner, R. (2017). The {MUSDB18} corpus for music separation. </a:t>
            </a:r>
            <a:r>
              <a:rPr lang="en-US" dirty="0" err="1">
                <a:latin typeface="Albert Sans" panose="020B0604020202020204" charset="0"/>
              </a:rPr>
              <a:t>Zenodo</a:t>
            </a:r>
            <a:r>
              <a:rPr lang="en-US" dirty="0">
                <a:latin typeface="Albert Sans" panose="020B0604020202020204" charset="0"/>
              </a:rPr>
              <a:t>. doi:10.5281/zenodo.1117372. https://doi.org/10.5281/zenodo.1117372.</a:t>
            </a:r>
          </a:p>
          <a:p>
            <a:endParaRPr lang="en-US" dirty="0">
              <a:latin typeface="Albert Sans" panose="020B0604020202020204" charset="0"/>
            </a:endParaRPr>
          </a:p>
          <a:p>
            <a:r>
              <a:rPr lang="en-US" dirty="0">
                <a:latin typeface="Albert Sans" panose="020B0604020202020204" charset="0"/>
              </a:rPr>
              <a:t>[4] </a:t>
            </a:r>
            <a:r>
              <a:rPr lang="en-US" dirty="0" err="1">
                <a:latin typeface="Albert Sans" panose="020B0604020202020204" charset="0"/>
              </a:rPr>
              <a:t>Botinhao</a:t>
            </a:r>
            <a:r>
              <a:rPr lang="en-US" dirty="0">
                <a:latin typeface="Albert Sans" panose="020B0604020202020204" charset="0"/>
              </a:rPr>
              <a:t>, C. V., Wang, X., Takaki, S., &amp; Yamagishi, J. (2016). Speech Enhancement for a Noise-Robust Text-to-Speech Synthesis System using Deep Recurrent Neural Networks. Proceedings of </a:t>
            </a:r>
            <a:r>
              <a:rPr lang="en-US" dirty="0" err="1">
                <a:latin typeface="Albert Sans" panose="020B0604020202020204" charset="0"/>
              </a:rPr>
              <a:t>Interspeech</a:t>
            </a:r>
            <a:r>
              <a:rPr lang="en-US" dirty="0">
                <a:latin typeface="Albert Sans" panose="020B0604020202020204" charset="0"/>
              </a:rPr>
              <a:t>.</a:t>
            </a:r>
          </a:p>
          <a:p>
            <a:endParaRPr lang="en-US" dirty="0">
              <a:latin typeface="Albert Sans" panose="020B0604020202020204" charset="0"/>
            </a:endParaRPr>
          </a:p>
          <a:p>
            <a:r>
              <a:rPr lang="en-US" dirty="0">
                <a:latin typeface="Albert Sans" panose="020B0604020202020204" charset="0"/>
              </a:rPr>
              <a:t>[5] Jansson, A., Humphrey, E., Montecchio, N., Bittner, R. M., Kumar, A., &amp; </a:t>
            </a:r>
            <a:r>
              <a:rPr lang="en-US" dirty="0" err="1">
                <a:latin typeface="Albert Sans" panose="020B0604020202020204" charset="0"/>
              </a:rPr>
              <a:t>Weyde</a:t>
            </a:r>
            <a:r>
              <a:rPr lang="en-US" dirty="0">
                <a:latin typeface="Albert Sans" panose="020B0604020202020204" charset="0"/>
              </a:rPr>
              <a:t>, T. (2018). Wave-U-Net: A Multi-Scale Neural Network for End-to-End Audio Source Separation. </a:t>
            </a:r>
            <a:r>
              <a:rPr lang="en-US" dirty="0" err="1">
                <a:latin typeface="Albert Sans" panose="020B0604020202020204" charset="0"/>
              </a:rPr>
              <a:t>arXiv</a:t>
            </a:r>
            <a:r>
              <a:rPr lang="en-US" dirty="0">
                <a:latin typeface="Albert Sans" panose="020B0604020202020204" charset="0"/>
              </a:rPr>
              <a:t> preprint arXiv:1806.03185.</a:t>
            </a:r>
          </a:p>
        </p:txBody>
      </p:sp>
    </p:spTree>
    <p:extLst>
      <p:ext uri="{BB962C8B-B14F-4D97-AF65-F5344CB8AC3E}">
        <p14:creationId xmlns:p14="http://schemas.microsoft.com/office/powerpoint/2010/main" val="1321790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Motivation &amp; Goal of Project</a:t>
            </a:r>
            <a:endParaRPr dirty="0"/>
          </a:p>
        </p:txBody>
      </p:sp>
      <p:graphicFrame>
        <p:nvGraphicFramePr>
          <p:cNvPr id="215" name="Google Shape;215;p38"/>
          <p:cNvGraphicFramePr/>
          <p:nvPr>
            <p:extLst>
              <p:ext uri="{D42A27DB-BD31-4B8C-83A1-F6EECF244321}">
                <p14:modId xmlns:p14="http://schemas.microsoft.com/office/powerpoint/2010/main" val="3893773151"/>
              </p:ext>
            </p:extLst>
          </p:nvPr>
        </p:nvGraphicFramePr>
        <p:xfrm>
          <a:off x="720000" y="1318260"/>
          <a:ext cx="7704000" cy="3380214"/>
        </p:xfrm>
        <a:graphic>
          <a:graphicData uri="http://schemas.openxmlformats.org/drawingml/2006/table">
            <a:tbl>
              <a:tblPr>
                <a:noFill/>
                <a:tableStyleId>{84CC5ACF-64EC-4350-95C7-8EA9B5D4AB78}</a:tableStyleId>
              </a:tblPr>
              <a:tblGrid>
                <a:gridCol w="2368125">
                  <a:extLst>
                    <a:ext uri="{9D8B030D-6E8A-4147-A177-3AD203B41FA5}">
                      <a16:colId xmlns:a16="http://schemas.microsoft.com/office/drawing/2014/main" val="20000"/>
                    </a:ext>
                  </a:extLst>
                </a:gridCol>
                <a:gridCol w="5335875">
                  <a:extLst>
                    <a:ext uri="{9D8B030D-6E8A-4147-A177-3AD203B41FA5}">
                      <a16:colId xmlns:a16="http://schemas.microsoft.com/office/drawing/2014/main" val="20001"/>
                    </a:ext>
                  </a:extLst>
                </a:gridCol>
              </a:tblGrid>
              <a:tr h="563369">
                <a:tc>
                  <a:txBody>
                    <a:bodyPr/>
                    <a:lstStyle/>
                    <a:p>
                      <a:pPr marL="0" lvl="0" indent="0" algn="l" rtl="0">
                        <a:spcBef>
                          <a:spcPts val="0"/>
                        </a:spcBef>
                        <a:spcAft>
                          <a:spcPts val="0"/>
                        </a:spcAft>
                        <a:buNone/>
                      </a:pPr>
                      <a:r>
                        <a:rPr lang="en-US" sz="1100" b="1" u="sng" dirty="0">
                          <a:solidFill>
                            <a:schemeClr val="dk1"/>
                          </a:solidFill>
                          <a:latin typeface="Albert Sans"/>
                          <a:ea typeface="Albert Sans"/>
                          <a:cs typeface="Albert Sans"/>
                          <a:sym typeface="Albert Sans"/>
                        </a:rPr>
                        <a:t>Vocal Isolation</a:t>
                      </a:r>
                      <a:endParaRPr sz="1100" b="1" u="sng" dirty="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Albert Sans"/>
                          <a:ea typeface="Albert Sans"/>
                          <a:cs typeface="Albert Sans"/>
                          <a:sym typeface="Albert Sans"/>
                        </a:rPr>
                        <a:t>Vocal isolation is a source separation task involving taking the raw audio of music in the form of its instrumentation and vocals and training a model to differentiate the two</a:t>
                      </a:r>
                      <a:endParaRPr sz="1000" dirty="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63369">
                <a:tc>
                  <a:txBody>
                    <a:bodyPr/>
                    <a:lstStyle/>
                    <a:p>
                      <a:pPr marL="0" lvl="0" indent="0" algn="l" rtl="0">
                        <a:spcBef>
                          <a:spcPts val="0"/>
                        </a:spcBef>
                        <a:spcAft>
                          <a:spcPts val="0"/>
                        </a:spcAft>
                        <a:buNone/>
                      </a:pPr>
                      <a:r>
                        <a:rPr lang="en" sz="1100" b="1" u="sng" dirty="0">
                          <a:solidFill>
                            <a:schemeClr val="hlink"/>
                          </a:solidFill>
                          <a:latin typeface="Albert Sans"/>
                          <a:ea typeface="Albert Sans"/>
                          <a:cs typeface="Albert Sans"/>
                          <a:sym typeface="Albert Sans"/>
                        </a:rPr>
                        <a:t>WaveNet</a:t>
                      </a:r>
                      <a:endParaRPr sz="1100" b="1" u="sng" dirty="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1000" dirty="0">
                          <a:solidFill>
                            <a:schemeClr val="dk1"/>
                          </a:solidFill>
                          <a:latin typeface="Albert Sans"/>
                          <a:ea typeface="Albert Sans"/>
                          <a:cs typeface="Albert Sans"/>
                          <a:sym typeface="Albert Sans"/>
                        </a:rPr>
                        <a:t>WaveNet is a CNN that was first proposed for generating raw audio and has applications in generating music, speech, text-to-speech, and speech recognition [1]</a:t>
                      </a:r>
                      <a:endParaRPr sz="1000" dirty="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63369">
                <a:tc>
                  <a:txBody>
                    <a:bodyPr/>
                    <a:lstStyle/>
                    <a:p>
                      <a:pPr marL="0" lvl="0" indent="0" algn="l" rtl="0">
                        <a:spcBef>
                          <a:spcPts val="0"/>
                        </a:spcBef>
                        <a:spcAft>
                          <a:spcPts val="0"/>
                        </a:spcAft>
                        <a:buNone/>
                      </a:pPr>
                      <a:r>
                        <a:rPr lang="en-US" sz="1100" b="1" u="sng" dirty="0">
                          <a:solidFill>
                            <a:schemeClr val="dk1"/>
                          </a:solidFill>
                          <a:latin typeface="Albert Sans"/>
                          <a:ea typeface="Albert Sans"/>
                          <a:cs typeface="Albert Sans"/>
                          <a:sym typeface="Albert Sans"/>
                        </a:rPr>
                        <a:t>WaveNet for Speech Denoising</a:t>
                      </a:r>
                      <a:endParaRPr sz="1100" b="1" u="sng" dirty="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Albert Sans"/>
                          <a:ea typeface="Albert Sans"/>
                          <a:cs typeface="Albert Sans"/>
                          <a:sym typeface="Albert Sans"/>
                        </a:rPr>
                        <a:t>The WaveNet model was adapted for the speech denoising problem by using an identical network, but altering the output and optimization process [2]</a:t>
                      </a:r>
                      <a:endParaRPr sz="1000" dirty="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63369">
                <a:tc>
                  <a:txBody>
                    <a:bodyPr/>
                    <a:lstStyle/>
                    <a:p>
                      <a:pPr marL="0" lvl="0" indent="0" algn="l" rtl="0">
                        <a:spcBef>
                          <a:spcPts val="0"/>
                        </a:spcBef>
                        <a:spcAft>
                          <a:spcPts val="0"/>
                        </a:spcAft>
                        <a:buNone/>
                      </a:pPr>
                      <a:r>
                        <a:rPr lang="en" sz="1100" b="1" u="sng" dirty="0">
                          <a:solidFill>
                            <a:schemeClr val="hlink"/>
                          </a:solidFill>
                          <a:latin typeface="Albert Sans"/>
                          <a:ea typeface="Albert Sans"/>
                          <a:cs typeface="Albert Sans"/>
                          <a:sym typeface="Albert Sans"/>
                        </a:rPr>
                        <a:t>Properites of the Model</a:t>
                      </a:r>
                      <a:endParaRPr sz="1100" b="1" u="sng" dirty="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Albert Sans"/>
                          <a:ea typeface="Albert Sans"/>
                          <a:cs typeface="Albert Sans"/>
                          <a:sym typeface="Albert Sans"/>
                        </a:rPr>
                        <a:t>WaveNet utilizes causal convolutions and dilation layers, among many other mechanisms, which both broadens the networks receptive field and dependencies of audio data</a:t>
                      </a:r>
                      <a:endParaRPr sz="1000" dirty="0">
                        <a:solidFill>
                          <a:schemeClr val="dk1"/>
                        </a:solidFill>
                        <a:latin typeface="Albert Sans"/>
                        <a:ea typeface="Albert Sans"/>
                        <a:cs typeface="Albert Sans"/>
                        <a:sym typeface="Albert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63369">
                <a:tc>
                  <a:txBody>
                    <a:bodyPr/>
                    <a:lstStyle/>
                    <a:p>
                      <a:pPr marL="0" lvl="0" indent="0" algn="l" rtl="0">
                        <a:spcBef>
                          <a:spcPts val="0"/>
                        </a:spcBef>
                        <a:spcAft>
                          <a:spcPts val="0"/>
                        </a:spcAft>
                        <a:buNone/>
                      </a:pPr>
                      <a:r>
                        <a:rPr lang="en" sz="1100" b="1" u="sng" dirty="0">
                          <a:solidFill>
                            <a:schemeClr val="hlink"/>
                          </a:solidFill>
                          <a:latin typeface="Albert Sans"/>
                          <a:ea typeface="Albert Sans"/>
                          <a:cs typeface="Albert Sans"/>
                          <a:sym typeface="Albert Sans"/>
                        </a:rPr>
                        <a:t>WaveNet for Vocal Isolation</a:t>
                      </a:r>
                      <a:endParaRPr sz="1100" b="1" u="sng" dirty="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sz="1000" dirty="0">
                          <a:solidFill>
                            <a:schemeClr val="dk1"/>
                          </a:solidFill>
                          <a:latin typeface="Albert Sans"/>
                          <a:ea typeface="Albert Sans"/>
                          <a:cs typeface="Albert Sans"/>
                          <a:sym typeface="Albert Sans"/>
                        </a:rPr>
                        <a:t>We believe that due to the model’s architecture and previous applications in speech denoising, it may be possible to adapt the model’s architecture for vocal isolation</a:t>
                      </a:r>
                      <a:endParaRPr sz="1000" dirty="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63369">
                <a:tc>
                  <a:txBody>
                    <a:bodyPr/>
                    <a:lstStyle/>
                    <a:p>
                      <a:pPr marL="0" lvl="0" indent="0" algn="l" rtl="0">
                        <a:spcBef>
                          <a:spcPts val="0"/>
                        </a:spcBef>
                        <a:spcAft>
                          <a:spcPts val="0"/>
                        </a:spcAft>
                        <a:buNone/>
                      </a:pPr>
                      <a:r>
                        <a:rPr lang="en-US" sz="1100" b="1" u="sng" dirty="0">
                          <a:solidFill>
                            <a:schemeClr val="dk1"/>
                          </a:solidFill>
                          <a:latin typeface="Albert Sans"/>
                          <a:ea typeface="Albert Sans"/>
                          <a:cs typeface="Albert Sans"/>
                          <a:sym typeface="Albert Sans"/>
                        </a:rPr>
                        <a:t>Goal</a:t>
                      </a:r>
                      <a:endParaRPr sz="1100" b="1" u="sng" dirty="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Albert Sans"/>
                          <a:ea typeface="Albert Sans"/>
                          <a:cs typeface="Albert Sans"/>
                          <a:sym typeface="Albert Sans"/>
                        </a:rPr>
                        <a:t>Test if the WaveNet model can effectively isolate vocals from musical compositions with significant instrumentation and maintain a high quality of audio output</a:t>
                      </a:r>
                      <a:endParaRPr sz="1000" dirty="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 name="Rectangle 1">
            <a:extLst>
              <a:ext uri="{FF2B5EF4-FFF2-40B4-BE49-F238E27FC236}">
                <a16:creationId xmlns:a16="http://schemas.microsoft.com/office/drawing/2014/main" id="{8A109FB9-2097-E049-1982-E0CD61FF95E5}"/>
              </a:ext>
            </a:extLst>
          </p:cNvPr>
          <p:cNvSpPr/>
          <p:nvPr/>
        </p:nvSpPr>
        <p:spPr>
          <a:xfrm>
            <a:off x="8501380" y="-60960"/>
            <a:ext cx="642620" cy="5257800"/>
          </a:xfrm>
          <a:prstGeom prst="rect">
            <a:avLst/>
          </a:prstGeom>
          <a:solidFill>
            <a:schemeClr val="tx1">
              <a:lumMod val="50000"/>
              <a:lumOff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pic>
        <p:nvPicPr>
          <p:cNvPr id="259" name="Google Shape;259;p40"/>
          <p:cNvPicPr preferRelativeResize="0"/>
          <p:nvPr/>
        </p:nvPicPr>
        <p:blipFill>
          <a:blip r:embed="rId3">
            <a:alphaModFix/>
          </a:blip>
          <a:stretch>
            <a:fillRect/>
          </a:stretch>
        </p:blipFill>
        <p:spPr>
          <a:xfrm flipH="1">
            <a:off x="6303875" y="0"/>
            <a:ext cx="2014201" cy="5143475"/>
          </a:xfrm>
          <a:prstGeom prst="rect">
            <a:avLst/>
          </a:prstGeom>
          <a:noFill/>
          <a:ln>
            <a:noFill/>
          </a:ln>
        </p:spPr>
      </p:pic>
      <p:sp>
        <p:nvSpPr>
          <p:cNvPr id="260" name="Google Shape;260;p40"/>
          <p:cNvSpPr/>
          <p:nvPr/>
        </p:nvSpPr>
        <p:spPr>
          <a:xfrm flipH="1">
            <a:off x="6889290" y="-24000"/>
            <a:ext cx="2490900" cy="5191500"/>
          </a:xfrm>
          <a:prstGeom prst="rect">
            <a:avLst/>
          </a:prstGeom>
          <a:solidFill>
            <a:schemeClr val="tx1">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itle 2">
            <a:extLst>
              <a:ext uri="{FF2B5EF4-FFF2-40B4-BE49-F238E27FC236}">
                <a16:creationId xmlns:a16="http://schemas.microsoft.com/office/drawing/2014/main" id="{DE1C2582-D116-CAEF-286C-F0A72711C5A3}"/>
              </a:ext>
            </a:extLst>
          </p:cNvPr>
          <p:cNvSpPr>
            <a:spLocks noGrp="1"/>
          </p:cNvSpPr>
          <p:nvPr>
            <p:ph type="title"/>
          </p:nvPr>
        </p:nvSpPr>
        <p:spPr>
          <a:xfrm>
            <a:off x="720000" y="445025"/>
            <a:ext cx="7704000" cy="572700"/>
          </a:xfrm>
        </p:spPr>
        <p:txBody>
          <a:bodyPr/>
          <a:lstStyle/>
          <a:p>
            <a:r>
              <a:rPr lang="en-US" sz="3000" dirty="0"/>
              <a:t>Overview of WaveNet</a:t>
            </a:r>
          </a:p>
        </p:txBody>
      </p:sp>
      <p:sp>
        <p:nvSpPr>
          <p:cNvPr id="8" name="TextBox 7">
            <a:extLst>
              <a:ext uri="{FF2B5EF4-FFF2-40B4-BE49-F238E27FC236}">
                <a16:creationId xmlns:a16="http://schemas.microsoft.com/office/drawing/2014/main" id="{43340CF1-40B8-62C9-4955-6208E5B151A2}"/>
              </a:ext>
            </a:extLst>
          </p:cNvPr>
          <p:cNvSpPr txBox="1"/>
          <p:nvPr/>
        </p:nvSpPr>
        <p:spPr>
          <a:xfrm>
            <a:off x="720000" y="1305025"/>
            <a:ext cx="5583875" cy="2031325"/>
          </a:xfrm>
          <a:prstGeom prst="rect">
            <a:avLst/>
          </a:prstGeom>
          <a:noFill/>
        </p:spPr>
        <p:txBody>
          <a:bodyPr wrap="square" rtlCol="0">
            <a:spAutoFit/>
          </a:bodyPr>
          <a:lstStyle/>
          <a:p>
            <a:r>
              <a:rPr lang="en-US" dirty="0">
                <a:latin typeface="Albert Sans" panose="020B0604020202020204" charset="0"/>
              </a:rPr>
              <a:t>The WaveNet model is effective in generating raw audio due to its probability estimation capabilities, achieved through the utilization of dilated causal convolutions, enabling it to capture temporal dependencies of signals.</a:t>
            </a:r>
          </a:p>
          <a:p>
            <a:endParaRPr lang="en-US" dirty="0">
              <a:latin typeface="Albert Sans" panose="020B0604020202020204" charset="0"/>
            </a:endParaRPr>
          </a:p>
          <a:p>
            <a:r>
              <a:rPr lang="en-US" dirty="0">
                <a:latin typeface="Albert Sans" panose="020B0604020202020204" charset="0"/>
              </a:rPr>
              <a:t>The model’s use of residual and skip connections is significant in maintaining its depth while allowing for faster training and convergence, enabling it to efficiently learn complex audio patterns.</a:t>
            </a:r>
          </a:p>
        </p:txBody>
      </p:sp>
      <p:pic>
        <p:nvPicPr>
          <p:cNvPr id="10" name="Picture 9" descr="A diagram of a network&#10;&#10;Description automatically generated">
            <a:extLst>
              <a:ext uri="{FF2B5EF4-FFF2-40B4-BE49-F238E27FC236}">
                <a16:creationId xmlns:a16="http://schemas.microsoft.com/office/drawing/2014/main" id="{ECE34CDA-DD5F-2DAE-8FD2-95975333FEC2}"/>
              </a:ext>
            </a:extLst>
          </p:cNvPr>
          <p:cNvPicPr>
            <a:picLocks noChangeAspect="1"/>
          </p:cNvPicPr>
          <p:nvPr/>
        </p:nvPicPr>
        <p:blipFill>
          <a:blip r:embed="rId4"/>
          <a:stretch>
            <a:fillRect/>
          </a:stretch>
        </p:blipFill>
        <p:spPr>
          <a:xfrm>
            <a:off x="3440337" y="3436526"/>
            <a:ext cx="2644325" cy="1322163"/>
          </a:xfrm>
          <a:prstGeom prst="rect">
            <a:avLst/>
          </a:prstGeom>
        </p:spPr>
      </p:pic>
      <p:pic>
        <p:nvPicPr>
          <p:cNvPr id="12" name="Picture 11" descr="A diagram of a diagram&#10;&#10;Description automatically generated">
            <a:extLst>
              <a:ext uri="{FF2B5EF4-FFF2-40B4-BE49-F238E27FC236}">
                <a16:creationId xmlns:a16="http://schemas.microsoft.com/office/drawing/2014/main" id="{16C19AD4-EF0F-F1C5-CA6A-2A12F95FDEE9}"/>
              </a:ext>
            </a:extLst>
          </p:cNvPr>
          <p:cNvPicPr>
            <a:picLocks noChangeAspect="1"/>
          </p:cNvPicPr>
          <p:nvPr/>
        </p:nvPicPr>
        <p:blipFill>
          <a:blip r:embed="rId5"/>
          <a:stretch>
            <a:fillRect/>
          </a:stretch>
        </p:blipFill>
        <p:spPr>
          <a:xfrm>
            <a:off x="289208" y="3593481"/>
            <a:ext cx="2931916" cy="1104994"/>
          </a:xfrm>
          <a:prstGeom prst="rect">
            <a:avLst/>
          </a:prstGeom>
        </p:spPr>
      </p:pic>
      <p:sp>
        <p:nvSpPr>
          <p:cNvPr id="13" name="TextBox 12">
            <a:extLst>
              <a:ext uri="{FF2B5EF4-FFF2-40B4-BE49-F238E27FC236}">
                <a16:creationId xmlns:a16="http://schemas.microsoft.com/office/drawing/2014/main" id="{B3A2F979-89F9-9AF0-5518-AD90144E21A3}"/>
              </a:ext>
            </a:extLst>
          </p:cNvPr>
          <p:cNvSpPr txBox="1"/>
          <p:nvPr/>
        </p:nvSpPr>
        <p:spPr>
          <a:xfrm>
            <a:off x="617836" y="4643421"/>
            <a:ext cx="2010964" cy="215444"/>
          </a:xfrm>
          <a:prstGeom prst="rect">
            <a:avLst/>
          </a:prstGeom>
          <a:noFill/>
        </p:spPr>
        <p:txBody>
          <a:bodyPr wrap="square" rtlCol="0">
            <a:spAutoFit/>
          </a:bodyPr>
          <a:lstStyle/>
          <a:p>
            <a:r>
              <a:rPr lang="en-US" sz="800" dirty="0">
                <a:latin typeface="Albert Sans" panose="020B0604020202020204" charset="0"/>
              </a:rPr>
              <a:t>Dilated Causal Convolutional Layers [1]</a:t>
            </a:r>
          </a:p>
        </p:txBody>
      </p:sp>
      <p:sp>
        <p:nvSpPr>
          <p:cNvPr id="14" name="TextBox 13">
            <a:extLst>
              <a:ext uri="{FF2B5EF4-FFF2-40B4-BE49-F238E27FC236}">
                <a16:creationId xmlns:a16="http://schemas.microsoft.com/office/drawing/2014/main" id="{ABBD84D8-0C90-AF1F-B56F-90EC539C85F8}"/>
              </a:ext>
            </a:extLst>
          </p:cNvPr>
          <p:cNvSpPr txBox="1"/>
          <p:nvPr/>
        </p:nvSpPr>
        <p:spPr>
          <a:xfrm>
            <a:off x="3881413" y="4650967"/>
            <a:ext cx="1762171" cy="215444"/>
          </a:xfrm>
          <a:prstGeom prst="rect">
            <a:avLst/>
          </a:prstGeom>
          <a:noFill/>
        </p:spPr>
        <p:txBody>
          <a:bodyPr wrap="square" rtlCol="0">
            <a:spAutoFit/>
          </a:bodyPr>
          <a:lstStyle/>
          <a:p>
            <a:r>
              <a:rPr lang="en-US" sz="800" dirty="0">
                <a:latin typeface="Albert Sans" panose="020B0604020202020204" charset="0"/>
              </a:rPr>
              <a:t>Residual and Skip Connections [1]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0FC2EF-9E07-A0D9-A5B6-5640D048CF9D}"/>
              </a:ext>
            </a:extLst>
          </p:cNvPr>
          <p:cNvSpPr>
            <a:spLocks noGrp="1"/>
          </p:cNvSpPr>
          <p:nvPr>
            <p:ph type="title"/>
          </p:nvPr>
        </p:nvSpPr>
        <p:spPr/>
        <p:txBody>
          <a:bodyPr/>
          <a:lstStyle/>
          <a:p>
            <a:r>
              <a:rPr lang="en-US" dirty="0"/>
              <a:t>Our Solution</a:t>
            </a:r>
          </a:p>
        </p:txBody>
      </p:sp>
      <p:sp>
        <p:nvSpPr>
          <p:cNvPr id="6" name="Google Shape;228;p39">
            <a:extLst>
              <a:ext uri="{FF2B5EF4-FFF2-40B4-BE49-F238E27FC236}">
                <a16:creationId xmlns:a16="http://schemas.microsoft.com/office/drawing/2014/main" id="{459FBE8B-61A0-3778-2984-BA7DFB3D7C3E}"/>
              </a:ext>
            </a:extLst>
          </p:cNvPr>
          <p:cNvSpPr txBox="1">
            <a:spLocks/>
          </p:cNvSpPr>
          <p:nvPr/>
        </p:nvSpPr>
        <p:spPr>
          <a:xfrm>
            <a:off x="720000" y="1612802"/>
            <a:ext cx="7471500" cy="302015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latin typeface="Anybody SemiBold" panose="020B0604020202020204" charset="0"/>
            </a:endParaRPr>
          </a:p>
        </p:txBody>
      </p:sp>
      <p:sp>
        <p:nvSpPr>
          <p:cNvPr id="7" name="TextBox 6">
            <a:extLst>
              <a:ext uri="{FF2B5EF4-FFF2-40B4-BE49-F238E27FC236}">
                <a16:creationId xmlns:a16="http://schemas.microsoft.com/office/drawing/2014/main" id="{52121F91-E1A4-5D8F-298F-E32958657C3C}"/>
              </a:ext>
            </a:extLst>
          </p:cNvPr>
          <p:cNvSpPr txBox="1"/>
          <p:nvPr/>
        </p:nvSpPr>
        <p:spPr>
          <a:xfrm>
            <a:off x="720000" y="1305025"/>
            <a:ext cx="7471500" cy="1384995"/>
          </a:xfrm>
          <a:prstGeom prst="rect">
            <a:avLst/>
          </a:prstGeom>
          <a:noFill/>
        </p:spPr>
        <p:txBody>
          <a:bodyPr wrap="square" rtlCol="0">
            <a:spAutoFit/>
          </a:bodyPr>
          <a:lstStyle/>
          <a:p>
            <a:r>
              <a:rPr lang="en-US" dirty="0">
                <a:latin typeface="Albert Sans" panose="020B0604020202020204" charset="0"/>
              </a:rPr>
              <a:t>Adapt the WaveNet model similarly to the method proposed for speech denoising</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3x1 final convolutions</a:t>
            </a:r>
          </a:p>
          <a:p>
            <a:pPr marL="285750" indent="-285750">
              <a:buFont typeface="Arial" panose="020B0604020202020204" pitchFamily="34" charset="0"/>
              <a:buChar char="•"/>
            </a:pPr>
            <a:r>
              <a:rPr lang="en-US" dirty="0">
                <a:latin typeface="Albert Sans" panose="020B0604020202020204" charset="0"/>
              </a:rPr>
              <a:t>Direct output of audio from the network instead of probability distribution</a:t>
            </a:r>
          </a:p>
          <a:p>
            <a:pPr marL="285750" indent="-285750">
              <a:buFont typeface="Arial" panose="020B0604020202020204" pitchFamily="34" charset="0"/>
              <a:buChar char="•"/>
            </a:pPr>
            <a:r>
              <a:rPr lang="en-US" dirty="0">
                <a:latin typeface="Albert Sans" panose="020B0604020202020204" charset="0"/>
              </a:rPr>
              <a:t>Discriminative model instead of autoregressive</a:t>
            </a:r>
          </a:p>
          <a:p>
            <a:pPr marL="285750" indent="-285750">
              <a:buFont typeface="Arial" panose="020B0604020202020204" pitchFamily="34" charset="0"/>
              <a:buChar char="•"/>
            </a:pPr>
            <a:r>
              <a:rPr lang="en-US" dirty="0">
                <a:latin typeface="Albert Sans" panose="020B0604020202020204" charset="0"/>
              </a:rPr>
              <a:t>Altered loss function and optimization</a:t>
            </a:r>
          </a:p>
        </p:txBody>
      </p:sp>
      <p:pic>
        <p:nvPicPr>
          <p:cNvPr id="9" name="Picture 8">
            <a:extLst>
              <a:ext uri="{FF2B5EF4-FFF2-40B4-BE49-F238E27FC236}">
                <a16:creationId xmlns:a16="http://schemas.microsoft.com/office/drawing/2014/main" id="{FC915090-B712-F755-8DC7-FC9116784093}"/>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720000" y="2690020"/>
            <a:ext cx="2956876" cy="1793921"/>
          </a:xfrm>
          <a:prstGeom prst="rect">
            <a:avLst/>
          </a:prstGeom>
        </p:spPr>
      </p:pic>
      <p:sp>
        <p:nvSpPr>
          <p:cNvPr id="10" name="TextBox 9">
            <a:extLst>
              <a:ext uri="{FF2B5EF4-FFF2-40B4-BE49-F238E27FC236}">
                <a16:creationId xmlns:a16="http://schemas.microsoft.com/office/drawing/2014/main" id="{6794BEF7-82D8-BD29-C357-A37897FA0E3C}"/>
              </a:ext>
            </a:extLst>
          </p:cNvPr>
          <p:cNvSpPr txBox="1"/>
          <p:nvPr/>
        </p:nvSpPr>
        <p:spPr>
          <a:xfrm>
            <a:off x="1061108" y="4416084"/>
            <a:ext cx="2274660" cy="216876"/>
          </a:xfrm>
          <a:prstGeom prst="rect">
            <a:avLst/>
          </a:prstGeom>
          <a:noFill/>
        </p:spPr>
        <p:txBody>
          <a:bodyPr wrap="square" rtlCol="0">
            <a:spAutoFit/>
          </a:bodyPr>
          <a:lstStyle/>
          <a:p>
            <a:r>
              <a:rPr lang="en-US" sz="800" dirty="0">
                <a:latin typeface="Albert Sans" panose="020B0604020202020204" charset="0"/>
              </a:rPr>
              <a:t>WaveNet for Speech Denoising Overview [2]</a:t>
            </a:r>
          </a:p>
        </p:txBody>
      </p:sp>
    </p:spTree>
    <p:extLst>
      <p:ext uri="{BB962C8B-B14F-4D97-AF65-F5344CB8AC3E}">
        <p14:creationId xmlns:p14="http://schemas.microsoft.com/office/powerpoint/2010/main" val="1412000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0FC2EF-9E07-A0D9-A5B6-5640D048CF9D}"/>
              </a:ext>
            </a:extLst>
          </p:cNvPr>
          <p:cNvSpPr>
            <a:spLocks noGrp="1"/>
          </p:cNvSpPr>
          <p:nvPr>
            <p:ph type="title"/>
          </p:nvPr>
        </p:nvSpPr>
        <p:spPr/>
        <p:txBody>
          <a:bodyPr/>
          <a:lstStyle/>
          <a:p>
            <a:r>
              <a:rPr lang="en-US" dirty="0"/>
              <a:t>Our Solution</a:t>
            </a:r>
          </a:p>
        </p:txBody>
      </p:sp>
      <p:sp>
        <p:nvSpPr>
          <p:cNvPr id="6" name="Google Shape;228;p39">
            <a:extLst>
              <a:ext uri="{FF2B5EF4-FFF2-40B4-BE49-F238E27FC236}">
                <a16:creationId xmlns:a16="http://schemas.microsoft.com/office/drawing/2014/main" id="{459FBE8B-61A0-3778-2984-BA7DFB3D7C3E}"/>
              </a:ext>
            </a:extLst>
          </p:cNvPr>
          <p:cNvSpPr txBox="1">
            <a:spLocks/>
          </p:cNvSpPr>
          <p:nvPr/>
        </p:nvSpPr>
        <p:spPr>
          <a:xfrm>
            <a:off x="720000" y="1612802"/>
            <a:ext cx="7471500" cy="302015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latin typeface="Anybody SemiBold" panose="020B0604020202020204" charset="0"/>
            </a:endParaRPr>
          </a:p>
        </p:txBody>
      </p:sp>
      <p:sp>
        <p:nvSpPr>
          <p:cNvPr id="7" name="TextBox 6">
            <a:extLst>
              <a:ext uri="{FF2B5EF4-FFF2-40B4-BE49-F238E27FC236}">
                <a16:creationId xmlns:a16="http://schemas.microsoft.com/office/drawing/2014/main" id="{52121F91-E1A4-5D8F-298F-E32958657C3C}"/>
              </a:ext>
            </a:extLst>
          </p:cNvPr>
          <p:cNvSpPr txBox="1"/>
          <p:nvPr/>
        </p:nvSpPr>
        <p:spPr>
          <a:xfrm>
            <a:off x="720000" y="1305025"/>
            <a:ext cx="7471500" cy="2893100"/>
          </a:xfrm>
          <a:prstGeom prst="rect">
            <a:avLst/>
          </a:prstGeom>
          <a:noFill/>
        </p:spPr>
        <p:txBody>
          <a:bodyPr wrap="square" rtlCol="0">
            <a:spAutoFit/>
          </a:bodyPr>
          <a:lstStyle/>
          <a:p>
            <a:r>
              <a:rPr lang="en-US" dirty="0">
                <a:latin typeface="Albert Sans" panose="020B0604020202020204" charset="0"/>
              </a:rPr>
              <a:t>Architecture</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Changed final convolution size</a:t>
            </a:r>
          </a:p>
          <a:p>
            <a:pPr marL="285750" indent="-285750">
              <a:buFont typeface="Arial" panose="020B0604020202020204" pitchFamily="34" charset="0"/>
              <a:buChar char="•"/>
            </a:pPr>
            <a:r>
              <a:rPr lang="en-US" dirty="0">
                <a:latin typeface="Albert Sans" panose="020B0604020202020204" charset="0"/>
              </a:rPr>
              <a:t>Changed output method of model</a:t>
            </a:r>
          </a:p>
          <a:p>
            <a:pPr marL="285750" indent="-285750">
              <a:buFont typeface="Arial" panose="020B0604020202020204" pitchFamily="34" charset="0"/>
              <a:buChar char="•"/>
            </a:pPr>
            <a:endParaRPr lang="en-US" dirty="0">
              <a:latin typeface="Albert Sans" panose="020B0604020202020204" charset="0"/>
            </a:endParaRPr>
          </a:p>
          <a:p>
            <a:r>
              <a:rPr lang="en-US" dirty="0">
                <a:latin typeface="Albert Sans" panose="020B0604020202020204" charset="0"/>
              </a:rPr>
              <a:t>Optimization</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Discrimination between output audio and clean vocals/speech signal</a:t>
            </a:r>
          </a:p>
          <a:p>
            <a:pPr marL="285750" indent="-285750">
              <a:buFont typeface="Arial" panose="020B0604020202020204" pitchFamily="34" charset="0"/>
              <a:buChar char="•"/>
            </a:pPr>
            <a:r>
              <a:rPr lang="en-US" dirty="0">
                <a:latin typeface="Albert Sans" panose="020B0604020202020204" charset="0"/>
              </a:rPr>
              <a:t>For vocal isolation, the STFT loss was used (</a:t>
            </a:r>
            <a:r>
              <a:rPr lang="en-US" dirty="0" err="1">
                <a:latin typeface="Albert Sans" panose="020B0604020202020204" charset="0"/>
              </a:rPr>
              <a:t>Auraloss</a:t>
            </a:r>
            <a:r>
              <a:rPr lang="en-US" dirty="0">
                <a:latin typeface="Albert Sans" panose="020B0604020202020204" charset="0"/>
              </a:rPr>
              <a:t> package)</a:t>
            </a:r>
          </a:p>
          <a:p>
            <a:pPr marL="285750" indent="-285750">
              <a:buFont typeface="Arial" panose="020B0604020202020204" pitchFamily="34" charset="0"/>
              <a:buChar char="•"/>
            </a:pPr>
            <a:r>
              <a:rPr lang="en-US" dirty="0">
                <a:latin typeface="Albert Sans" panose="020B0604020202020204" charset="0"/>
              </a:rPr>
              <a:t>For speech enhancement, the Sound-to-Noise Ratio (SNR) was used (</a:t>
            </a:r>
            <a:r>
              <a:rPr lang="en-US" dirty="0" err="1">
                <a:latin typeface="Albert Sans" panose="020B0604020202020204" charset="0"/>
              </a:rPr>
              <a:t>Auraloss</a:t>
            </a:r>
            <a:r>
              <a:rPr lang="en-US" dirty="0">
                <a:latin typeface="Albert Sans" panose="020B0604020202020204" charset="0"/>
              </a:rPr>
              <a:t> package)</a:t>
            </a:r>
          </a:p>
          <a:p>
            <a:pPr marL="285750" indent="-285750">
              <a:buFont typeface="Arial" panose="020B0604020202020204" pitchFamily="34" charset="0"/>
              <a:buChar char="•"/>
            </a:pPr>
            <a:r>
              <a:rPr lang="en-US" dirty="0">
                <a:latin typeface="Albert Sans" panose="020B0604020202020204" charset="0"/>
              </a:rPr>
              <a:t>Both utilized the Adam optimizer</a:t>
            </a:r>
          </a:p>
          <a:p>
            <a:pPr marL="285750" indent="-285750">
              <a:buFont typeface="Arial" panose="020B0604020202020204" pitchFamily="34" charset="0"/>
              <a:buChar char="•"/>
            </a:pPr>
            <a:endParaRPr lang="en-US" dirty="0">
              <a:latin typeface="Albert Sans" panose="020B0604020202020204" charset="0"/>
            </a:endParaRPr>
          </a:p>
        </p:txBody>
      </p:sp>
    </p:spTree>
    <p:extLst>
      <p:ext uri="{BB962C8B-B14F-4D97-AF65-F5344CB8AC3E}">
        <p14:creationId xmlns:p14="http://schemas.microsoft.com/office/powerpoint/2010/main" val="1259321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59"/>
          <p:cNvSpPr txBox="1">
            <a:spLocks noGrp="1"/>
          </p:cNvSpPr>
          <p:nvPr>
            <p:ph type="title" idx="8"/>
          </p:nvPr>
        </p:nvSpPr>
        <p:spPr>
          <a:xfrm>
            <a:off x="720000" y="445025"/>
            <a:ext cx="534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Training - Vocal Isolation</a:t>
            </a:r>
            <a:endParaRPr dirty="0"/>
          </a:p>
        </p:txBody>
      </p:sp>
      <p:pic>
        <p:nvPicPr>
          <p:cNvPr id="637" name="Google Shape;637;p59"/>
          <p:cNvPicPr preferRelativeResize="0"/>
          <p:nvPr/>
        </p:nvPicPr>
        <p:blipFill>
          <a:blip r:embed="rId3">
            <a:alphaModFix/>
          </a:blip>
          <a:stretch>
            <a:fillRect/>
          </a:stretch>
        </p:blipFill>
        <p:spPr>
          <a:xfrm flipH="1">
            <a:off x="6067675" y="0"/>
            <a:ext cx="2014201" cy="5143475"/>
          </a:xfrm>
          <a:prstGeom prst="rect">
            <a:avLst/>
          </a:prstGeom>
          <a:noFill/>
          <a:ln>
            <a:noFill/>
          </a:ln>
        </p:spPr>
      </p:pic>
      <p:sp>
        <p:nvSpPr>
          <p:cNvPr id="638" name="Google Shape;638;p59"/>
          <p:cNvSpPr/>
          <p:nvPr/>
        </p:nvSpPr>
        <p:spPr>
          <a:xfrm flipH="1">
            <a:off x="6653090" y="-24000"/>
            <a:ext cx="2490900" cy="5191500"/>
          </a:xfrm>
          <a:prstGeom prst="rect">
            <a:avLst/>
          </a:prstGeom>
          <a:solidFill>
            <a:schemeClr val="tx1">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TextBox 25">
            <a:extLst>
              <a:ext uri="{FF2B5EF4-FFF2-40B4-BE49-F238E27FC236}">
                <a16:creationId xmlns:a16="http://schemas.microsoft.com/office/drawing/2014/main" id="{6BE73FD3-5E8C-9AA8-4D95-BFBDA3318CF5}"/>
              </a:ext>
            </a:extLst>
          </p:cNvPr>
          <p:cNvSpPr txBox="1"/>
          <p:nvPr/>
        </p:nvSpPr>
        <p:spPr>
          <a:xfrm>
            <a:off x="720000" y="1305025"/>
            <a:ext cx="5347675" cy="4616648"/>
          </a:xfrm>
          <a:prstGeom prst="rect">
            <a:avLst/>
          </a:prstGeom>
          <a:noFill/>
        </p:spPr>
        <p:txBody>
          <a:bodyPr wrap="square" rtlCol="0">
            <a:spAutoFit/>
          </a:bodyPr>
          <a:lstStyle/>
          <a:p>
            <a:r>
              <a:rPr lang="en-US" dirty="0">
                <a:latin typeface="Albert Sans" panose="020B0604020202020204" charset="0"/>
              </a:rPr>
              <a:t>Dataset</a:t>
            </a:r>
          </a:p>
          <a:p>
            <a:endParaRPr lang="en-US" dirty="0">
              <a:latin typeface="Albert Sans" panose="020B0604020202020204" charset="0"/>
            </a:endParaRPr>
          </a:p>
          <a:p>
            <a:pPr marL="285750" indent="-285750">
              <a:buFont typeface="Arial" panose="020B0604020202020204" pitchFamily="34" charset="0"/>
              <a:buChar char="•"/>
            </a:pPr>
            <a:r>
              <a:rPr lang="en-US" dirty="0" err="1">
                <a:latin typeface="Albert Sans" panose="020B0604020202020204" charset="0"/>
              </a:rPr>
              <a:t>SigSep</a:t>
            </a:r>
            <a:r>
              <a:rPr lang="en-US" dirty="0">
                <a:latin typeface="Albert Sans" panose="020B0604020202020204" charset="0"/>
              </a:rPr>
              <a:t> MUSDB18 [3]</a:t>
            </a:r>
          </a:p>
          <a:p>
            <a:pPr marL="285750" indent="-285750">
              <a:buFont typeface="Arial" panose="020B0604020202020204" pitchFamily="34" charset="0"/>
              <a:buChar char="•"/>
            </a:pPr>
            <a:r>
              <a:rPr lang="en-US" dirty="0">
                <a:latin typeface="Albert Sans" panose="020B0604020202020204" charset="0"/>
              </a:rPr>
              <a:t>150 tracks; 5 associated stems for each track</a:t>
            </a:r>
          </a:p>
          <a:p>
            <a:pPr marL="285750" indent="-285750">
              <a:buFont typeface="Arial" panose="020B0604020202020204" pitchFamily="34" charset="0"/>
              <a:buChar char="•"/>
            </a:pPr>
            <a:r>
              <a:rPr lang="en-US" dirty="0">
                <a:latin typeface="Albert Sans" panose="020B0604020202020204" charset="0"/>
              </a:rPr>
              <a:t>Stereo audio</a:t>
            </a:r>
          </a:p>
          <a:p>
            <a:pPr marL="285750" indent="-285750">
              <a:buFont typeface="Arial" panose="020B0604020202020204" pitchFamily="34" charset="0"/>
              <a:buChar char="•"/>
            </a:pPr>
            <a:endParaRPr lang="en-US" dirty="0">
              <a:latin typeface="Albert Sans" panose="020B0604020202020204" charset="0"/>
            </a:endParaRPr>
          </a:p>
          <a:p>
            <a:r>
              <a:rPr lang="en-US" dirty="0">
                <a:latin typeface="Albert Sans" panose="020B0604020202020204" charset="0"/>
              </a:rPr>
              <a:t>Training Process</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Preprocess stems into separate audio tracks, taking 10 seconds from 3 points within each song (30s, 45s, 60s)</a:t>
            </a:r>
          </a:p>
          <a:p>
            <a:pPr marL="285750" indent="-285750">
              <a:buFont typeface="Arial" panose="020B0604020202020204" pitchFamily="34" charset="0"/>
              <a:buChar char="•"/>
            </a:pPr>
            <a:r>
              <a:rPr lang="en-US" dirty="0">
                <a:latin typeface="Albert Sans" panose="020B0604020202020204" charset="0"/>
              </a:rPr>
              <a:t>Input raw audio of fully mixed song into WaveNet model</a:t>
            </a:r>
          </a:p>
          <a:p>
            <a:pPr marL="285750" indent="-285750">
              <a:buFont typeface="Arial" panose="020B0604020202020204" pitchFamily="34" charset="0"/>
              <a:buChar char="•"/>
            </a:pPr>
            <a:r>
              <a:rPr lang="en-US" dirty="0">
                <a:latin typeface="Albert Sans" panose="020B0604020202020204" charset="0"/>
              </a:rPr>
              <a:t>Compute the STFT loss of the output with the targeted clean vocal stem audio</a:t>
            </a:r>
          </a:p>
          <a:p>
            <a:pPr marL="285750" indent="-285750">
              <a:buFont typeface="Arial" panose="020B0604020202020204" pitchFamily="34" charset="0"/>
              <a:buChar char="•"/>
            </a:pPr>
            <a:r>
              <a:rPr lang="en-US" dirty="0">
                <a:latin typeface="Albert Sans" panose="020B0604020202020204" charset="0"/>
              </a:rPr>
              <a:t>Backpropagate and take optimization step using Adam, altering the model’s weights and biases</a:t>
            </a:r>
          </a:p>
          <a:p>
            <a:pPr marL="285750" indent="-285750">
              <a:buFont typeface="Arial" panose="020B0604020202020204" pitchFamily="34" charset="0"/>
              <a:buChar char="•"/>
            </a:pPr>
            <a:r>
              <a:rPr lang="en-US" dirty="0">
                <a:latin typeface="Albert Sans" panose="020B0604020202020204" charset="0"/>
              </a:rPr>
              <a:t>Epochs: 100; Learning Rate: 0.001</a:t>
            </a:r>
          </a:p>
          <a:p>
            <a:endParaRPr lang="en-US" dirty="0">
              <a:latin typeface="Albert Sans" panose="020B0604020202020204" charset="0"/>
            </a:endParaRPr>
          </a:p>
          <a:p>
            <a:endParaRPr lang="en-US" dirty="0">
              <a:latin typeface="Albert Sans" panose="020B0604020202020204" charset="0"/>
            </a:endParaRP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sp>
        <p:nvSpPr>
          <p:cNvPr id="29" name="Rectangle 28">
            <a:extLst>
              <a:ext uri="{FF2B5EF4-FFF2-40B4-BE49-F238E27FC236}">
                <a16:creationId xmlns:a16="http://schemas.microsoft.com/office/drawing/2014/main" id="{318082B4-7B6C-4BD6-CD7F-EAC1D4D04977}"/>
              </a:ext>
            </a:extLst>
          </p:cNvPr>
          <p:cNvSpPr/>
          <p:nvPr/>
        </p:nvSpPr>
        <p:spPr>
          <a:xfrm>
            <a:off x="7250708" y="287305"/>
            <a:ext cx="1279659" cy="52532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01796B0D-2252-3D81-424B-FC517073421A}"/>
              </a:ext>
            </a:extLst>
          </p:cNvPr>
          <p:cNvCxnSpPr>
            <a:cxnSpLocks/>
          </p:cNvCxnSpPr>
          <p:nvPr/>
        </p:nvCxnSpPr>
        <p:spPr>
          <a:xfrm>
            <a:off x="7879517" y="812630"/>
            <a:ext cx="0" cy="336283"/>
          </a:xfrm>
          <a:prstGeom prst="straightConnector1">
            <a:avLst/>
          </a:prstGeom>
          <a:ln>
            <a:tailEnd type="triangle"/>
          </a:ln>
          <a:effectLst/>
        </p:spPr>
        <p:style>
          <a:lnRef idx="3">
            <a:schemeClr val="dk1"/>
          </a:lnRef>
          <a:fillRef idx="0">
            <a:schemeClr val="dk1"/>
          </a:fillRef>
          <a:effectRef idx="2">
            <a:schemeClr val="dk1"/>
          </a:effectRef>
          <a:fontRef idx="minor">
            <a:schemeClr val="tx1"/>
          </a:fontRef>
        </p:style>
      </p:cxnSp>
      <p:sp>
        <p:nvSpPr>
          <p:cNvPr id="32" name="TextBox 31">
            <a:extLst>
              <a:ext uri="{FF2B5EF4-FFF2-40B4-BE49-F238E27FC236}">
                <a16:creationId xmlns:a16="http://schemas.microsoft.com/office/drawing/2014/main" id="{A9D44059-C826-B518-BE4C-CC17B7E76EFB}"/>
              </a:ext>
            </a:extLst>
          </p:cNvPr>
          <p:cNvSpPr txBox="1"/>
          <p:nvPr/>
        </p:nvSpPr>
        <p:spPr>
          <a:xfrm>
            <a:off x="7314760" y="0"/>
            <a:ext cx="1167559" cy="954107"/>
          </a:xfrm>
          <a:prstGeom prst="rect">
            <a:avLst/>
          </a:prstGeom>
          <a:noFill/>
        </p:spPr>
        <p:txBody>
          <a:bodyPr wrap="square" rtlCol="0">
            <a:spAutoFit/>
          </a:bodyPr>
          <a:lstStyle/>
          <a:p>
            <a:pPr algn="ctr"/>
            <a:r>
              <a:rPr lang="en-US" dirty="0">
                <a:latin typeface="Albert Sans" panose="020B0604020202020204" charset="0"/>
              </a:rPr>
              <a:t>Input Stems</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pic>
        <p:nvPicPr>
          <p:cNvPr id="47" name="Picture 46" descr="A close-up of a drum set&#10;&#10;Description automatically generated">
            <a:extLst>
              <a:ext uri="{FF2B5EF4-FFF2-40B4-BE49-F238E27FC236}">
                <a16:creationId xmlns:a16="http://schemas.microsoft.com/office/drawing/2014/main" id="{74E0EA1E-6211-511C-597C-0FB43A909081}"/>
              </a:ext>
            </a:extLst>
          </p:cNvPr>
          <p:cNvPicPr>
            <a:picLocks noChangeAspect="1"/>
          </p:cNvPicPr>
          <p:nvPr/>
        </p:nvPicPr>
        <p:blipFill>
          <a:blip r:embed="rId4"/>
          <a:stretch>
            <a:fillRect/>
          </a:stretch>
        </p:blipFill>
        <p:spPr>
          <a:xfrm>
            <a:off x="7400580" y="332387"/>
            <a:ext cx="955822" cy="435162"/>
          </a:xfrm>
          <a:prstGeom prst="rect">
            <a:avLst/>
          </a:prstGeom>
        </p:spPr>
      </p:pic>
      <p:sp>
        <p:nvSpPr>
          <p:cNvPr id="48" name="Rectangle 47">
            <a:extLst>
              <a:ext uri="{FF2B5EF4-FFF2-40B4-BE49-F238E27FC236}">
                <a16:creationId xmlns:a16="http://schemas.microsoft.com/office/drawing/2014/main" id="{859F547D-51D4-5BAA-C717-39DC18F63917}"/>
              </a:ext>
            </a:extLst>
          </p:cNvPr>
          <p:cNvSpPr/>
          <p:nvPr/>
        </p:nvSpPr>
        <p:spPr>
          <a:xfrm>
            <a:off x="7258711" y="1406861"/>
            <a:ext cx="1279659" cy="52532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49" name="Straight Arrow Connector 48">
            <a:extLst>
              <a:ext uri="{FF2B5EF4-FFF2-40B4-BE49-F238E27FC236}">
                <a16:creationId xmlns:a16="http://schemas.microsoft.com/office/drawing/2014/main" id="{48927496-12A0-E0F4-0F02-8DA4CF8735A0}"/>
              </a:ext>
            </a:extLst>
          </p:cNvPr>
          <p:cNvCxnSpPr>
            <a:cxnSpLocks/>
          </p:cNvCxnSpPr>
          <p:nvPr/>
        </p:nvCxnSpPr>
        <p:spPr>
          <a:xfrm>
            <a:off x="7887520" y="1932186"/>
            <a:ext cx="0" cy="336283"/>
          </a:xfrm>
          <a:prstGeom prst="straightConnector1">
            <a:avLst/>
          </a:prstGeom>
          <a:ln>
            <a:tailEnd type="triangle"/>
          </a:ln>
          <a:effectLst/>
        </p:spPr>
        <p:style>
          <a:lnRef idx="3">
            <a:schemeClr val="dk1"/>
          </a:lnRef>
          <a:fillRef idx="0">
            <a:schemeClr val="dk1"/>
          </a:fillRef>
          <a:effectRef idx="2">
            <a:schemeClr val="dk1"/>
          </a:effectRef>
          <a:fontRef idx="minor">
            <a:schemeClr val="tx1"/>
          </a:fontRef>
        </p:style>
      </p:cxnSp>
      <p:sp>
        <p:nvSpPr>
          <p:cNvPr id="50" name="TextBox 49">
            <a:extLst>
              <a:ext uri="{FF2B5EF4-FFF2-40B4-BE49-F238E27FC236}">
                <a16:creationId xmlns:a16="http://schemas.microsoft.com/office/drawing/2014/main" id="{69DD6870-222F-0158-FF61-5F759E044EBF}"/>
              </a:ext>
            </a:extLst>
          </p:cNvPr>
          <p:cNvSpPr txBox="1"/>
          <p:nvPr/>
        </p:nvSpPr>
        <p:spPr>
          <a:xfrm>
            <a:off x="7303740" y="1113090"/>
            <a:ext cx="1167559" cy="954107"/>
          </a:xfrm>
          <a:prstGeom prst="rect">
            <a:avLst/>
          </a:prstGeom>
          <a:noFill/>
        </p:spPr>
        <p:txBody>
          <a:bodyPr wrap="square" rtlCol="0">
            <a:spAutoFit/>
          </a:bodyPr>
          <a:lstStyle/>
          <a:p>
            <a:pPr algn="ctr"/>
            <a:r>
              <a:rPr lang="en-US" dirty="0">
                <a:latin typeface="Albert Sans" panose="020B0604020202020204" charset="0"/>
              </a:rPr>
              <a:t>Raw Audio</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pic>
        <p:nvPicPr>
          <p:cNvPr id="34" name="Picture 33" descr="A screenshot of a screen&#10;&#10;Description automatically generated">
            <a:extLst>
              <a:ext uri="{FF2B5EF4-FFF2-40B4-BE49-F238E27FC236}">
                <a16:creationId xmlns:a16="http://schemas.microsoft.com/office/drawing/2014/main" id="{8FB6AFBF-2DE8-5716-2841-C5C0F9F151E7}"/>
              </a:ext>
            </a:extLst>
          </p:cNvPr>
          <p:cNvPicPr>
            <a:picLocks noChangeAspect="1"/>
          </p:cNvPicPr>
          <p:nvPr/>
        </p:nvPicPr>
        <p:blipFill>
          <a:blip r:embed="rId5"/>
          <a:stretch>
            <a:fillRect/>
          </a:stretch>
        </p:blipFill>
        <p:spPr>
          <a:xfrm>
            <a:off x="7494783" y="1422782"/>
            <a:ext cx="767416" cy="539528"/>
          </a:xfrm>
          <a:prstGeom prst="rect">
            <a:avLst/>
          </a:prstGeom>
        </p:spPr>
      </p:pic>
      <p:sp>
        <p:nvSpPr>
          <p:cNvPr id="52" name="Rectangle 51">
            <a:extLst>
              <a:ext uri="{FF2B5EF4-FFF2-40B4-BE49-F238E27FC236}">
                <a16:creationId xmlns:a16="http://schemas.microsoft.com/office/drawing/2014/main" id="{ADFB6460-CEB8-4577-8D3F-8A379302A41E}"/>
              </a:ext>
            </a:extLst>
          </p:cNvPr>
          <p:cNvSpPr/>
          <p:nvPr/>
        </p:nvSpPr>
        <p:spPr>
          <a:xfrm>
            <a:off x="7270757" y="2528309"/>
            <a:ext cx="1279659" cy="52532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53" name="Straight Arrow Connector 52">
            <a:extLst>
              <a:ext uri="{FF2B5EF4-FFF2-40B4-BE49-F238E27FC236}">
                <a16:creationId xmlns:a16="http://schemas.microsoft.com/office/drawing/2014/main" id="{625BDAEB-72CD-7DCE-94A4-C77A3AABF4B3}"/>
              </a:ext>
            </a:extLst>
          </p:cNvPr>
          <p:cNvCxnSpPr>
            <a:cxnSpLocks/>
          </p:cNvCxnSpPr>
          <p:nvPr/>
        </p:nvCxnSpPr>
        <p:spPr>
          <a:xfrm>
            <a:off x="7899566" y="3053634"/>
            <a:ext cx="0" cy="336283"/>
          </a:xfrm>
          <a:prstGeom prst="straightConnector1">
            <a:avLst/>
          </a:prstGeom>
          <a:ln>
            <a:tailEnd type="triangle"/>
          </a:ln>
          <a:effectLst/>
        </p:spPr>
        <p:style>
          <a:lnRef idx="3">
            <a:schemeClr val="dk1"/>
          </a:lnRef>
          <a:fillRef idx="0">
            <a:schemeClr val="dk1"/>
          </a:fillRef>
          <a:effectRef idx="2">
            <a:schemeClr val="dk1"/>
          </a:effectRef>
          <a:fontRef idx="minor">
            <a:schemeClr val="tx1"/>
          </a:fontRef>
        </p:style>
      </p:cxnSp>
      <p:sp>
        <p:nvSpPr>
          <p:cNvPr id="54" name="TextBox 53">
            <a:extLst>
              <a:ext uri="{FF2B5EF4-FFF2-40B4-BE49-F238E27FC236}">
                <a16:creationId xmlns:a16="http://schemas.microsoft.com/office/drawing/2014/main" id="{FA4256DA-089C-E210-05F4-8331BE4F247B}"/>
              </a:ext>
            </a:extLst>
          </p:cNvPr>
          <p:cNvSpPr txBox="1"/>
          <p:nvPr/>
        </p:nvSpPr>
        <p:spPr>
          <a:xfrm>
            <a:off x="7314760" y="2225957"/>
            <a:ext cx="1167559" cy="954107"/>
          </a:xfrm>
          <a:prstGeom prst="rect">
            <a:avLst/>
          </a:prstGeom>
          <a:noFill/>
        </p:spPr>
        <p:txBody>
          <a:bodyPr wrap="square" rtlCol="0">
            <a:spAutoFit/>
          </a:bodyPr>
          <a:lstStyle/>
          <a:p>
            <a:pPr algn="ctr"/>
            <a:r>
              <a:rPr lang="en-US" dirty="0">
                <a:latin typeface="Albert Sans" panose="020B0604020202020204" charset="0"/>
              </a:rPr>
              <a:t>Model</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sp>
        <p:nvSpPr>
          <p:cNvPr id="56" name="Rectangle 55">
            <a:extLst>
              <a:ext uri="{FF2B5EF4-FFF2-40B4-BE49-F238E27FC236}">
                <a16:creationId xmlns:a16="http://schemas.microsoft.com/office/drawing/2014/main" id="{C6C342B9-6CDF-D3E2-7BB5-DF95D1A3ADBB}"/>
              </a:ext>
            </a:extLst>
          </p:cNvPr>
          <p:cNvSpPr/>
          <p:nvPr/>
        </p:nvSpPr>
        <p:spPr>
          <a:xfrm>
            <a:off x="7278760" y="3647865"/>
            <a:ext cx="1279659" cy="52532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365C23F4-7983-E7D6-83B6-3780D0DA8EB7}"/>
              </a:ext>
            </a:extLst>
          </p:cNvPr>
          <p:cNvSpPr txBox="1"/>
          <p:nvPr/>
        </p:nvSpPr>
        <p:spPr>
          <a:xfrm>
            <a:off x="6872608" y="3357708"/>
            <a:ext cx="2014201" cy="954107"/>
          </a:xfrm>
          <a:prstGeom prst="rect">
            <a:avLst/>
          </a:prstGeom>
          <a:noFill/>
        </p:spPr>
        <p:txBody>
          <a:bodyPr wrap="square" rtlCol="0">
            <a:spAutoFit/>
          </a:bodyPr>
          <a:lstStyle/>
          <a:p>
            <a:pPr algn="ctr"/>
            <a:r>
              <a:rPr lang="en-US" dirty="0">
                <a:latin typeface="Albert Sans" panose="020B0604020202020204" charset="0"/>
              </a:rPr>
              <a:t>Output Audio</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sp>
        <p:nvSpPr>
          <p:cNvPr id="60" name="TextBox 59">
            <a:extLst>
              <a:ext uri="{FF2B5EF4-FFF2-40B4-BE49-F238E27FC236}">
                <a16:creationId xmlns:a16="http://schemas.microsoft.com/office/drawing/2014/main" id="{3DFF7FD5-5101-E957-BFD8-2081B3677106}"/>
              </a:ext>
            </a:extLst>
          </p:cNvPr>
          <p:cNvSpPr txBox="1"/>
          <p:nvPr/>
        </p:nvSpPr>
        <p:spPr>
          <a:xfrm>
            <a:off x="7314760" y="2639796"/>
            <a:ext cx="1167559" cy="954107"/>
          </a:xfrm>
          <a:prstGeom prst="rect">
            <a:avLst/>
          </a:prstGeom>
          <a:noFill/>
        </p:spPr>
        <p:txBody>
          <a:bodyPr wrap="square" rtlCol="0">
            <a:spAutoFit/>
          </a:bodyPr>
          <a:lstStyle/>
          <a:p>
            <a:pPr algn="ctr"/>
            <a:r>
              <a:rPr lang="en-US" sz="1000" b="1" dirty="0">
                <a:latin typeface="Albert Sans" panose="020B0604020202020204" charset="0"/>
              </a:rPr>
              <a:t>WaveNet</a:t>
            </a:r>
            <a:r>
              <a:rPr lang="en-US" dirty="0">
                <a:latin typeface="Albert Sans" panose="020B0604020202020204" charset="0"/>
              </a:rPr>
              <a:t> </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pic>
        <p:nvPicPr>
          <p:cNvPr id="62" name="Picture 61" descr="A screenshot of a screen&#10;&#10;Description automatically generated">
            <a:extLst>
              <a:ext uri="{FF2B5EF4-FFF2-40B4-BE49-F238E27FC236}">
                <a16:creationId xmlns:a16="http://schemas.microsoft.com/office/drawing/2014/main" id="{9CC40467-2306-9082-FBB8-3286242AFE91}"/>
              </a:ext>
            </a:extLst>
          </p:cNvPr>
          <p:cNvPicPr>
            <a:picLocks noChangeAspect="1"/>
          </p:cNvPicPr>
          <p:nvPr/>
        </p:nvPicPr>
        <p:blipFill>
          <a:blip r:embed="rId6"/>
          <a:stretch>
            <a:fillRect/>
          </a:stretch>
        </p:blipFill>
        <p:spPr>
          <a:xfrm>
            <a:off x="7519146" y="3669078"/>
            <a:ext cx="760085" cy="534374"/>
          </a:xfrm>
          <a:prstGeom prst="rect">
            <a:avLst/>
          </a:prstGeom>
        </p:spPr>
      </p:pic>
      <p:cxnSp>
        <p:nvCxnSpPr>
          <p:cNvPr id="63" name="Straight Arrow Connector 62">
            <a:extLst>
              <a:ext uri="{FF2B5EF4-FFF2-40B4-BE49-F238E27FC236}">
                <a16:creationId xmlns:a16="http://schemas.microsoft.com/office/drawing/2014/main" id="{C250A564-4827-1642-8684-D0A94C64C33B}"/>
              </a:ext>
            </a:extLst>
          </p:cNvPr>
          <p:cNvCxnSpPr>
            <a:cxnSpLocks/>
          </p:cNvCxnSpPr>
          <p:nvPr/>
        </p:nvCxnSpPr>
        <p:spPr>
          <a:xfrm>
            <a:off x="7899566" y="4173190"/>
            <a:ext cx="0" cy="336283"/>
          </a:xfrm>
          <a:prstGeom prst="straightConnector1">
            <a:avLst/>
          </a:prstGeom>
          <a:ln>
            <a:tailEnd type="triangle"/>
          </a:ln>
          <a:effectLst/>
        </p:spPr>
        <p:style>
          <a:lnRef idx="3">
            <a:schemeClr val="dk1"/>
          </a:lnRef>
          <a:fillRef idx="0">
            <a:schemeClr val="dk1"/>
          </a:fillRef>
          <a:effectRef idx="2">
            <a:schemeClr val="dk1"/>
          </a:effectRef>
          <a:fontRef idx="minor">
            <a:schemeClr val="tx1"/>
          </a:fontRef>
        </p:style>
      </p:cxnSp>
      <p:sp>
        <p:nvSpPr>
          <p:cNvPr id="576" name="TextBox 575">
            <a:extLst>
              <a:ext uri="{FF2B5EF4-FFF2-40B4-BE49-F238E27FC236}">
                <a16:creationId xmlns:a16="http://schemas.microsoft.com/office/drawing/2014/main" id="{D0FCA8FB-F12C-085F-8A80-AD480565B438}"/>
              </a:ext>
            </a:extLst>
          </p:cNvPr>
          <p:cNvSpPr txBox="1"/>
          <p:nvPr/>
        </p:nvSpPr>
        <p:spPr>
          <a:xfrm>
            <a:off x="6647233" y="4446505"/>
            <a:ext cx="2490900" cy="1384995"/>
          </a:xfrm>
          <a:prstGeom prst="rect">
            <a:avLst/>
          </a:prstGeom>
          <a:noFill/>
        </p:spPr>
        <p:txBody>
          <a:bodyPr wrap="square" rtlCol="0">
            <a:spAutoFit/>
          </a:bodyPr>
          <a:lstStyle/>
          <a:p>
            <a:pPr algn="ctr"/>
            <a:r>
              <a:rPr lang="en-US" dirty="0">
                <a:latin typeface="Albert Sans" panose="020B0604020202020204" charset="0"/>
              </a:rPr>
              <a:t>Discriminate between output STFT and vocal STFT</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59"/>
          <p:cNvSpPr txBox="1">
            <a:spLocks noGrp="1"/>
          </p:cNvSpPr>
          <p:nvPr>
            <p:ph type="title" idx="8"/>
          </p:nvPr>
        </p:nvSpPr>
        <p:spPr>
          <a:xfrm>
            <a:off x="720000" y="445025"/>
            <a:ext cx="534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Training - Speech Denoising</a:t>
            </a:r>
            <a:endParaRPr dirty="0"/>
          </a:p>
        </p:txBody>
      </p:sp>
      <p:pic>
        <p:nvPicPr>
          <p:cNvPr id="637" name="Google Shape;637;p59"/>
          <p:cNvPicPr preferRelativeResize="0"/>
          <p:nvPr/>
        </p:nvPicPr>
        <p:blipFill>
          <a:blip r:embed="rId3">
            <a:alphaModFix/>
          </a:blip>
          <a:stretch>
            <a:fillRect/>
          </a:stretch>
        </p:blipFill>
        <p:spPr>
          <a:xfrm flipH="1">
            <a:off x="6067675" y="0"/>
            <a:ext cx="2014201" cy="5143475"/>
          </a:xfrm>
          <a:prstGeom prst="rect">
            <a:avLst/>
          </a:prstGeom>
          <a:noFill/>
          <a:ln>
            <a:noFill/>
          </a:ln>
        </p:spPr>
      </p:pic>
      <p:sp>
        <p:nvSpPr>
          <p:cNvPr id="638" name="Google Shape;638;p59"/>
          <p:cNvSpPr/>
          <p:nvPr/>
        </p:nvSpPr>
        <p:spPr>
          <a:xfrm flipH="1">
            <a:off x="6653090" y="-24000"/>
            <a:ext cx="2490900" cy="5191500"/>
          </a:xfrm>
          <a:prstGeom prst="rect">
            <a:avLst/>
          </a:prstGeom>
          <a:solidFill>
            <a:schemeClr val="tx1">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TextBox 25">
            <a:extLst>
              <a:ext uri="{FF2B5EF4-FFF2-40B4-BE49-F238E27FC236}">
                <a16:creationId xmlns:a16="http://schemas.microsoft.com/office/drawing/2014/main" id="{6BE73FD3-5E8C-9AA8-4D95-BFBDA3318CF5}"/>
              </a:ext>
            </a:extLst>
          </p:cNvPr>
          <p:cNvSpPr txBox="1"/>
          <p:nvPr/>
        </p:nvSpPr>
        <p:spPr>
          <a:xfrm>
            <a:off x="720000" y="1305025"/>
            <a:ext cx="5347675" cy="4832092"/>
          </a:xfrm>
          <a:prstGeom prst="rect">
            <a:avLst/>
          </a:prstGeom>
          <a:noFill/>
        </p:spPr>
        <p:txBody>
          <a:bodyPr wrap="square" rtlCol="0">
            <a:spAutoFit/>
          </a:bodyPr>
          <a:lstStyle/>
          <a:p>
            <a:r>
              <a:rPr lang="en-US" dirty="0">
                <a:latin typeface="Albert Sans" panose="020B0604020202020204" charset="0"/>
              </a:rPr>
              <a:t>Dataset</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Dataset taken from “Speech Enhancement for a Noise-Robust Text-to-Speech Synthesis System using Deep Recurrent Neural Networks” [4]</a:t>
            </a:r>
          </a:p>
          <a:p>
            <a:pPr marL="285750" indent="-285750">
              <a:buFont typeface="Arial" panose="020B0604020202020204" pitchFamily="34" charset="0"/>
              <a:buChar char="•"/>
            </a:pPr>
            <a:r>
              <a:rPr lang="en-US" dirty="0">
                <a:latin typeface="Albert Sans" panose="020B0604020202020204" charset="0"/>
              </a:rPr>
              <a:t>Used only first 100 samples; One noisy sample and one associated clean sample</a:t>
            </a:r>
          </a:p>
          <a:p>
            <a:pPr marL="285750" indent="-285750">
              <a:buFont typeface="Arial" panose="020B0604020202020204" pitchFamily="34" charset="0"/>
              <a:buChar char="•"/>
            </a:pPr>
            <a:r>
              <a:rPr lang="en-US" dirty="0">
                <a:latin typeface="Albert Sans" panose="020B0604020202020204" charset="0"/>
              </a:rPr>
              <a:t>Mono audio</a:t>
            </a:r>
          </a:p>
          <a:p>
            <a:pPr marL="285750" indent="-285750">
              <a:buFont typeface="Arial" panose="020B0604020202020204" pitchFamily="34" charset="0"/>
              <a:buChar char="•"/>
            </a:pPr>
            <a:endParaRPr lang="en-US" dirty="0">
              <a:latin typeface="Albert Sans" panose="020B0604020202020204" charset="0"/>
            </a:endParaRPr>
          </a:p>
          <a:p>
            <a:r>
              <a:rPr lang="en-US" dirty="0">
                <a:latin typeface="Albert Sans" panose="020B0604020202020204" charset="0"/>
              </a:rPr>
              <a:t>Training Process</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Input raw audio of noisy speech into WaveNet model</a:t>
            </a:r>
          </a:p>
          <a:p>
            <a:pPr marL="285750" indent="-285750">
              <a:buFont typeface="Arial" panose="020B0604020202020204" pitchFamily="34" charset="0"/>
              <a:buChar char="•"/>
            </a:pPr>
            <a:r>
              <a:rPr lang="en-US" dirty="0">
                <a:latin typeface="Albert Sans" panose="020B0604020202020204" charset="0"/>
              </a:rPr>
              <a:t>Compute the SNR loss of the output with the targeted clean speech audio</a:t>
            </a:r>
          </a:p>
          <a:p>
            <a:pPr marL="285750" indent="-285750">
              <a:buFont typeface="Arial" panose="020B0604020202020204" pitchFamily="34" charset="0"/>
              <a:buChar char="•"/>
            </a:pPr>
            <a:r>
              <a:rPr lang="en-US" dirty="0">
                <a:latin typeface="Albert Sans" panose="020B0604020202020204" charset="0"/>
              </a:rPr>
              <a:t>Backpropagate and take optimization step using Adam, altering the model’s weights and biases</a:t>
            </a:r>
          </a:p>
          <a:p>
            <a:pPr marL="285750" indent="-285750">
              <a:buFont typeface="Arial" panose="020B0604020202020204" pitchFamily="34" charset="0"/>
              <a:buChar char="•"/>
            </a:pPr>
            <a:r>
              <a:rPr lang="en-US" dirty="0">
                <a:latin typeface="Albert Sans" panose="020B0604020202020204" charset="0"/>
              </a:rPr>
              <a:t>Epochs: 100; Learning Rate: 0.001</a:t>
            </a: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sp>
        <p:nvSpPr>
          <p:cNvPr id="2" name="Google Shape;638;p59">
            <a:extLst>
              <a:ext uri="{FF2B5EF4-FFF2-40B4-BE49-F238E27FC236}">
                <a16:creationId xmlns:a16="http://schemas.microsoft.com/office/drawing/2014/main" id="{5DEA12DC-3FC2-FD81-F74A-7FBA1D2D2531}"/>
              </a:ext>
            </a:extLst>
          </p:cNvPr>
          <p:cNvSpPr/>
          <p:nvPr/>
        </p:nvSpPr>
        <p:spPr>
          <a:xfrm flipH="1">
            <a:off x="6653090" y="-24000"/>
            <a:ext cx="2490900" cy="5191500"/>
          </a:xfrm>
          <a:prstGeom prst="rect">
            <a:avLst/>
          </a:prstGeom>
          <a:solidFill>
            <a:schemeClr val="tx1">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Rectangle 2">
            <a:extLst>
              <a:ext uri="{FF2B5EF4-FFF2-40B4-BE49-F238E27FC236}">
                <a16:creationId xmlns:a16="http://schemas.microsoft.com/office/drawing/2014/main" id="{E80D5A28-1D44-E832-6624-677FF93288D8}"/>
              </a:ext>
            </a:extLst>
          </p:cNvPr>
          <p:cNvSpPr/>
          <p:nvPr/>
        </p:nvSpPr>
        <p:spPr>
          <a:xfrm>
            <a:off x="7250708" y="287305"/>
            <a:ext cx="1279659" cy="52532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4" name="Straight Arrow Connector 3">
            <a:extLst>
              <a:ext uri="{FF2B5EF4-FFF2-40B4-BE49-F238E27FC236}">
                <a16:creationId xmlns:a16="http://schemas.microsoft.com/office/drawing/2014/main" id="{58682EE5-8355-6C18-CB8A-8A02A0A1D38B}"/>
              </a:ext>
            </a:extLst>
          </p:cNvPr>
          <p:cNvCxnSpPr>
            <a:cxnSpLocks/>
          </p:cNvCxnSpPr>
          <p:nvPr/>
        </p:nvCxnSpPr>
        <p:spPr>
          <a:xfrm>
            <a:off x="7879517" y="812630"/>
            <a:ext cx="0" cy="336283"/>
          </a:xfrm>
          <a:prstGeom prst="straightConnector1">
            <a:avLst/>
          </a:prstGeom>
          <a:ln>
            <a:tailEnd type="triangle"/>
          </a:ln>
          <a:effectLst/>
        </p:spPr>
        <p:style>
          <a:lnRef idx="3">
            <a:schemeClr val="dk1"/>
          </a:lnRef>
          <a:fillRef idx="0">
            <a:schemeClr val="dk1"/>
          </a:fillRef>
          <a:effectRef idx="2">
            <a:schemeClr val="dk1"/>
          </a:effectRef>
          <a:fontRef idx="minor">
            <a:schemeClr val="tx1"/>
          </a:fontRef>
        </p:style>
      </p:cxnSp>
      <p:sp>
        <p:nvSpPr>
          <p:cNvPr id="5" name="TextBox 4">
            <a:extLst>
              <a:ext uri="{FF2B5EF4-FFF2-40B4-BE49-F238E27FC236}">
                <a16:creationId xmlns:a16="http://schemas.microsoft.com/office/drawing/2014/main" id="{CF97C28B-EADB-FBB3-76DA-FD8AD9DB1BFE}"/>
              </a:ext>
            </a:extLst>
          </p:cNvPr>
          <p:cNvSpPr txBox="1"/>
          <p:nvPr/>
        </p:nvSpPr>
        <p:spPr>
          <a:xfrm>
            <a:off x="6872608" y="0"/>
            <a:ext cx="2014201" cy="954107"/>
          </a:xfrm>
          <a:prstGeom prst="rect">
            <a:avLst/>
          </a:prstGeom>
          <a:noFill/>
        </p:spPr>
        <p:txBody>
          <a:bodyPr wrap="square" rtlCol="0">
            <a:spAutoFit/>
          </a:bodyPr>
          <a:lstStyle/>
          <a:p>
            <a:pPr algn="ctr"/>
            <a:r>
              <a:rPr lang="en-US" dirty="0">
                <a:latin typeface="Albert Sans" panose="020B0604020202020204" charset="0"/>
              </a:rPr>
              <a:t>Input Noisy Speech</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sp>
        <p:nvSpPr>
          <p:cNvPr id="7" name="Rectangle 6">
            <a:extLst>
              <a:ext uri="{FF2B5EF4-FFF2-40B4-BE49-F238E27FC236}">
                <a16:creationId xmlns:a16="http://schemas.microsoft.com/office/drawing/2014/main" id="{9BBE5430-9554-AD4A-C8C5-15933A4FADD9}"/>
              </a:ext>
            </a:extLst>
          </p:cNvPr>
          <p:cNvSpPr/>
          <p:nvPr/>
        </p:nvSpPr>
        <p:spPr>
          <a:xfrm>
            <a:off x="7258711" y="1406861"/>
            <a:ext cx="1279659" cy="52532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1FBF38BB-AE30-91AD-6065-E49E3B3380EA}"/>
              </a:ext>
            </a:extLst>
          </p:cNvPr>
          <p:cNvCxnSpPr>
            <a:cxnSpLocks/>
          </p:cNvCxnSpPr>
          <p:nvPr/>
        </p:nvCxnSpPr>
        <p:spPr>
          <a:xfrm>
            <a:off x="7887520" y="1932186"/>
            <a:ext cx="0" cy="336283"/>
          </a:xfrm>
          <a:prstGeom prst="straightConnector1">
            <a:avLst/>
          </a:prstGeom>
          <a:ln>
            <a:tailEnd type="triangle"/>
          </a:ln>
          <a:effectLst/>
        </p:spPr>
        <p:style>
          <a:lnRef idx="3">
            <a:schemeClr val="dk1"/>
          </a:lnRef>
          <a:fillRef idx="0">
            <a:schemeClr val="dk1"/>
          </a:fillRef>
          <a:effectRef idx="2">
            <a:schemeClr val="dk1"/>
          </a:effectRef>
          <a:fontRef idx="minor">
            <a:schemeClr val="tx1"/>
          </a:fontRef>
        </p:style>
      </p:cxnSp>
      <p:sp>
        <p:nvSpPr>
          <p:cNvPr id="9" name="TextBox 8">
            <a:extLst>
              <a:ext uri="{FF2B5EF4-FFF2-40B4-BE49-F238E27FC236}">
                <a16:creationId xmlns:a16="http://schemas.microsoft.com/office/drawing/2014/main" id="{976F072F-2938-4DC1-3043-BDBF6B283FE1}"/>
              </a:ext>
            </a:extLst>
          </p:cNvPr>
          <p:cNvSpPr txBox="1"/>
          <p:nvPr/>
        </p:nvSpPr>
        <p:spPr>
          <a:xfrm>
            <a:off x="7303740" y="1113090"/>
            <a:ext cx="1167559" cy="954107"/>
          </a:xfrm>
          <a:prstGeom prst="rect">
            <a:avLst/>
          </a:prstGeom>
          <a:noFill/>
        </p:spPr>
        <p:txBody>
          <a:bodyPr wrap="square" rtlCol="0">
            <a:spAutoFit/>
          </a:bodyPr>
          <a:lstStyle/>
          <a:p>
            <a:pPr algn="ctr"/>
            <a:r>
              <a:rPr lang="en-US" dirty="0">
                <a:latin typeface="Albert Sans" panose="020B0604020202020204" charset="0"/>
              </a:rPr>
              <a:t>Model</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pic>
        <p:nvPicPr>
          <p:cNvPr id="10" name="Picture 9" descr="A screenshot of a screen&#10;&#10;Description automatically generated">
            <a:extLst>
              <a:ext uri="{FF2B5EF4-FFF2-40B4-BE49-F238E27FC236}">
                <a16:creationId xmlns:a16="http://schemas.microsoft.com/office/drawing/2014/main" id="{D0DBFE4B-4E31-F138-962C-98C968236D28}"/>
              </a:ext>
            </a:extLst>
          </p:cNvPr>
          <p:cNvPicPr>
            <a:picLocks noChangeAspect="1"/>
          </p:cNvPicPr>
          <p:nvPr/>
        </p:nvPicPr>
        <p:blipFill>
          <a:blip r:embed="rId4"/>
          <a:stretch>
            <a:fillRect/>
          </a:stretch>
        </p:blipFill>
        <p:spPr>
          <a:xfrm>
            <a:off x="7492681" y="287305"/>
            <a:ext cx="767416" cy="539528"/>
          </a:xfrm>
          <a:prstGeom prst="rect">
            <a:avLst/>
          </a:prstGeom>
        </p:spPr>
      </p:pic>
      <p:sp>
        <p:nvSpPr>
          <p:cNvPr id="11" name="Rectangle 10">
            <a:extLst>
              <a:ext uri="{FF2B5EF4-FFF2-40B4-BE49-F238E27FC236}">
                <a16:creationId xmlns:a16="http://schemas.microsoft.com/office/drawing/2014/main" id="{6DA12627-5F40-C65A-B13C-536681068E47}"/>
              </a:ext>
            </a:extLst>
          </p:cNvPr>
          <p:cNvSpPr/>
          <p:nvPr/>
        </p:nvSpPr>
        <p:spPr>
          <a:xfrm>
            <a:off x="7270757" y="2528309"/>
            <a:ext cx="1279659" cy="525325"/>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BE4056E9-010D-25B4-091D-558E6C1EABE5}"/>
              </a:ext>
            </a:extLst>
          </p:cNvPr>
          <p:cNvCxnSpPr>
            <a:cxnSpLocks/>
          </p:cNvCxnSpPr>
          <p:nvPr/>
        </p:nvCxnSpPr>
        <p:spPr>
          <a:xfrm>
            <a:off x="7899566" y="3053634"/>
            <a:ext cx="0" cy="336283"/>
          </a:xfrm>
          <a:prstGeom prst="straightConnector1">
            <a:avLst/>
          </a:prstGeom>
          <a:ln>
            <a:tailEnd type="triangle"/>
          </a:ln>
          <a:effectLst/>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7943F740-6718-F43D-771F-1FE3E63C38F9}"/>
              </a:ext>
            </a:extLst>
          </p:cNvPr>
          <p:cNvSpPr txBox="1"/>
          <p:nvPr/>
        </p:nvSpPr>
        <p:spPr>
          <a:xfrm>
            <a:off x="6872608" y="2225957"/>
            <a:ext cx="2014201" cy="954107"/>
          </a:xfrm>
          <a:prstGeom prst="rect">
            <a:avLst/>
          </a:prstGeom>
          <a:noFill/>
        </p:spPr>
        <p:txBody>
          <a:bodyPr wrap="square" rtlCol="0">
            <a:spAutoFit/>
          </a:bodyPr>
          <a:lstStyle/>
          <a:p>
            <a:pPr algn="ctr"/>
            <a:r>
              <a:rPr lang="en-US" dirty="0">
                <a:latin typeface="Albert Sans" panose="020B0604020202020204" charset="0"/>
              </a:rPr>
              <a:t>Output Audio</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sp>
        <p:nvSpPr>
          <p:cNvPr id="16" name="TextBox 15">
            <a:extLst>
              <a:ext uri="{FF2B5EF4-FFF2-40B4-BE49-F238E27FC236}">
                <a16:creationId xmlns:a16="http://schemas.microsoft.com/office/drawing/2014/main" id="{40DE7282-6570-80B3-322A-F84F87119E5C}"/>
              </a:ext>
            </a:extLst>
          </p:cNvPr>
          <p:cNvSpPr txBox="1"/>
          <p:nvPr/>
        </p:nvSpPr>
        <p:spPr>
          <a:xfrm>
            <a:off x="7314760" y="1506348"/>
            <a:ext cx="1167559" cy="954107"/>
          </a:xfrm>
          <a:prstGeom prst="rect">
            <a:avLst/>
          </a:prstGeom>
          <a:noFill/>
        </p:spPr>
        <p:txBody>
          <a:bodyPr wrap="square" rtlCol="0">
            <a:spAutoFit/>
          </a:bodyPr>
          <a:lstStyle/>
          <a:p>
            <a:pPr algn="ctr"/>
            <a:r>
              <a:rPr lang="en-US" sz="1000" b="1" dirty="0">
                <a:latin typeface="Albert Sans" panose="020B0604020202020204" charset="0"/>
              </a:rPr>
              <a:t>WaveNet</a:t>
            </a:r>
            <a:r>
              <a:rPr lang="en-US" dirty="0">
                <a:latin typeface="Albert Sans" panose="020B0604020202020204" charset="0"/>
              </a:rPr>
              <a:t> </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pic>
        <p:nvPicPr>
          <p:cNvPr id="17" name="Picture 16" descr="A screenshot of a screen&#10;&#10;Description automatically generated">
            <a:extLst>
              <a:ext uri="{FF2B5EF4-FFF2-40B4-BE49-F238E27FC236}">
                <a16:creationId xmlns:a16="http://schemas.microsoft.com/office/drawing/2014/main" id="{B30C112B-17A0-EC7E-4C38-0879D6A457DE}"/>
              </a:ext>
            </a:extLst>
          </p:cNvPr>
          <p:cNvPicPr>
            <a:picLocks noChangeAspect="1"/>
          </p:cNvPicPr>
          <p:nvPr/>
        </p:nvPicPr>
        <p:blipFill>
          <a:blip r:embed="rId5"/>
          <a:stretch>
            <a:fillRect/>
          </a:stretch>
        </p:blipFill>
        <p:spPr>
          <a:xfrm>
            <a:off x="7507476" y="2543260"/>
            <a:ext cx="760085" cy="534374"/>
          </a:xfrm>
          <a:prstGeom prst="rect">
            <a:avLst/>
          </a:prstGeom>
        </p:spPr>
      </p:pic>
      <p:sp>
        <p:nvSpPr>
          <p:cNvPr id="19" name="TextBox 18">
            <a:extLst>
              <a:ext uri="{FF2B5EF4-FFF2-40B4-BE49-F238E27FC236}">
                <a16:creationId xmlns:a16="http://schemas.microsoft.com/office/drawing/2014/main" id="{B1A21EDA-0E34-D07D-6A89-30FE062484D1}"/>
              </a:ext>
            </a:extLst>
          </p:cNvPr>
          <p:cNvSpPr txBox="1"/>
          <p:nvPr/>
        </p:nvSpPr>
        <p:spPr>
          <a:xfrm>
            <a:off x="6665136" y="3505627"/>
            <a:ext cx="2490900" cy="1600438"/>
          </a:xfrm>
          <a:prstGeom prst="rect">
            <a:avLst/>
          </a:prstGeom>
          <a:noFill/>
        </p:spPr>
        <p:txBody>
          <a:bodyPr wrap="square" rtlCol="0">
            <a:spAutoFit/>
          </a:bodyPr>
          <a:lstStyle/>
          <a:p>
            <a:pPr algn="ctr"/>
            <a:r>
              <a:rPr lang="en-US" dirty="0">
                <a:latin typeface="Albert Sans" panose="020B0604020202020204" charset="0"/>
              </a:rPr>
              <a:t>Compute Sound-to-Noise Ratio loss between the target clean speech and the model output</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spTree>
    <p:extLst>
      <p:ext uri="{BB962C8B-B14F-4D97-AF65-F5344CB8AC3E}">
        <p14:creationId xmlns:p14="http://schemas.microsoft.com/office/powerpoint/2010/main" val="2326963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0FC2EF-9E07-A0D9-A5B6-5640D048CF9D}"/>
              </a:ext>
            </a:extLst>
          </p:cNvPr>
          <p:cNvSpPr>
            <a:spLocks noGrp="1"/>
          </p:cNvSpPr>
          <p:nvPr>
            <p:ph type="title"/>
          </p:nvPr>
        </p:nvSpPr>
        <p:spPr/>
        <p:txBody>
          <a:bodyPr/>
          <a:lstStyle/>
          <a:p>
            <a:r>
              <a:rPr lang="en-US" dirty="0"/>
              <a:t>Results</a:t>
            </a:r>
          </a:p>
        </p:txBody>
      </p:sp>
      <p:sp>
        <p:nvSpPr>
          <p:cNvPr id="6" name="Google Shape;228;p39">
            <a:extLst>
              <a:ext uri="{FF2B5EF4-FFF2-40B4-BE49-F238E27FC236}">
                <a16:creationId xmlns:a16="http://schemas.microsoft.com/office/drawing/2014/main" id="{459FBE8B-61A0-3778-2984-BA7DFB3D7C3E}"/>
              </a:ext>
            </a:extLst>
          </p:cNvPr>
          <p:cNvSpPr txBox="1">
            <a:spLocks/>
          </p:cNvSpPr>
          <p:nvPr/>
        </p:nvSpPr>
        <p:spPr>
          <a:xfrm>
            <a:off x="720000" y="1612802"/>
            <a:ext cx="7471500" cy="302015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latin typeface="Anybody SemiBold" panose="020B0604020202020204" charset="0"/>
            </a:endParaRPr>
          </a:p>
        </p:txBody>
      </p:sp>
      <p:pic>
        <p:nvPicPr>
          <p:cNvPr id="2" name="original_1">
            <a:hlinkClick r:id="" action="ppaction://media"/>
            <a:extLst>
              <a:ext uri="{FF2B5EF4-FFF2-40B4-BE49-F238E27FC236}">
                <a16:creationId xmlns:a16="http://schemas.microsoft.com/office/drawing/2014/main" id="{52D4F369-47B2-D150-4F9B-0CFEDA9AD0A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720000" y="2220595"/>
            <a:ext cx="487363" cy="487363"/>
          </a:xfrm>
          <a:prstGeom prst="rect">
            <a:avLst/>
          </a:prstGeom>
        </p:spPr>
      </p:pic>
      <p:pic>
        <p:nvPicPr>
          <p:cNvPr id="4" name="output_1">
            <a:hlinkClick r:id="" action="ppaction://media"/>
            <a:extLst>
              <a:ext uri="{FF2B5EF4-FFF2-40B4-BE49-F238E27FC236}">
                <a16:creationId xmlns:a16="http://schemas.microsoft.com/office/drawing/2014/main" id="{1A81481B-CAB3-B744-5CD0-7CB82EC0FC4A}"/>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720000" y="3059353"/>
            <a:ext cx="487363" cy="487363"/>
          </a:xfrm>
          <a:prstGeom prst="rect">
            <a:avLst/>
          </a:prstGeom>
        </p:spPr>
      </p:pic>
      <p:pic>
        <p:nvPicPr>
          <p:cNvPr id="8" name="original_2">
            <a:hlinkClick r:id="" action="ppaction://media"/>
            <a:extLst>
              <a:ext uri="{FF2B5EF4-FFF2-40B4-BE49-F238E27FC236}">
                <a16:creationId xmlns:a16="http://schemas.microsoft.com/office/drawing/2014/main" id="{049FD69F-247D-6B3F-F0AB-DB122A2C2A1F}"/>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4685665" y="2220594"/>
            <a:ext cx="487363" cy="487363"/>
          </a:xfrm>
          <a:prstGeom prst="rect">
            <a:avLst/>
          </a:prstGeom>
        </p:spPr>
      </p:pic>
      <p:pic>
        <p:nvPicPr>
          <p:cNvPr id="9" name="output_2">
            <a:hlinkClick r:id="" action="ppaction://media"/>
            <a:extLst>
              <a:ext uri="{FF2B5EF4-FFF2-40B4-BE49-F238E27FC236}">
                <a16:creationId xmlns:a16="http://schemas.microsoft.com/office/drawing/2014/main" id="{110D2F7D-1BEA-256A-7E0F-0B9DA2E13C5B}"/>
              </a:ext>
            </a:extLst>
          </p:cNvPr>
          <p:cNvPicPr>
            <a:picLocks noChangeAspect="1"/>
          </p:cNvPicPr>
          <p:nvPr>
            <a:audioFile r:link="rId8"/>
            <p:extLst>
              <p:ext uri="{DAA4B4D4-6D71-4841-9C94-3DE7FCFB9230}">
                <p14:media xmlns:p14="http://schemas.microsoft.com/office/powerpoint/2010/main" r:embed="rId7"/>
              </p:ext>
            </p:extLst>
          </p:nvPr>
        </p:nvPicPr>
        <p:blipFill>
          <a:blip r:embed="rId10"/>
          <a:stretch>
            <a:fillRect/>
          </a:stretch>
        </p:blipFill>
        <p:spPr>
          <a:xfrm>
            <a:off x="4685030" y="3142199"/>
            <a:ext cx="487363" cy="487363"/>
          </a:xfrm>
          <a:prstGeom prst="rect">
            <a:avLst/>
          </a:prstGeom>
        </p:spPr>
      </p:pic>
      <p:sp>
        <p:nvSpPr>
          <p:cNvPr id="10" name="TextBox 9">
            <a:extLst>
              <a:ext uri="{FF2B5EF4-FFF2-40B4-BE49-F238E27FC236}">
                <a16:creationId xmlns:a16="http://schemas.microsoft.com/office/drawing/2014/main" id="{5372D9EE-02CA-FEFB-AE53-87C924C85F8B}"/>
              </a:ext>
            </a:extLst>
          </p:cNvPr>
          <p:cNvSpPr txBox="1"/>
          <p:nvPr/>
        </p:nvSpPr>
        <p:spPr>
          <a:xfrm>
            <a:off x="720000" y="1675566"/>
            <a:ext cx="2068920" cy="738664"/>
          </a:xfrm>
          <a:prstGeom prst="rect">
            <a:avLst/>
          </a:prstGeom>
          <a:noFill/>
        </p:spPr>
        <p:txBody>
          <a:bodyPr wrap="square" rtlCol="0">
            <a:spAutoFit/>
          </a:bodyPr>
          <a:lstStyle/>
          <a:p>
            <a:r>
              <a:rPr lang="en-US" dirty="0">
                <a:latin typeface="Albert Sans" panose="020B0604020202020204" charset="0"/>
              </a:rPr>
              <a:t>Vocal Isolation</a:t>
            </a: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sp>
        <p:nvSpPr>
          <p:cNvPr id="11" name="TextBox 10">
            <a:extLst>
              <a:ext uri="{FF2B5EF4-FFF2-40B4-BE49-F238E27FC236}">
                <a16:creationId xmlns:a16="http://schemas.microsoft.com/office/drawing/2014/main" id="{DE1C934F-24E9-2AB5-11A0-31FE0712A3F2}"/>
              </a:ext>
            </a:extLst>
          </p:cNvPr>
          <p:cNvSpPr txBox="1"/>
          <p:nvPr/>
        </p:nvSpPr>
        <p:spPr>
          <a:xfrm>
            <a:off x="4572000" y="1675566"/>
            <a:ext cx="2068920" cy="738664"/>
          </a:xfrm>
          <a:prstGeom prst="rect">
            <a:avLst/>
          </a:prstGeom>
          <a:noFill/>
        </p:spPr>
        <p:txBody>
          <a:bodyPr wrap="square" rtlCol="0">
            <a:spAutoFit/>
          </a:bodyPr>
          <a:lstStyle/>
          <a:p>
            <a:r>
              <a:rPr lang="en-US" dirty="0">
                <a:latin typeface="Albert Sans" panose="020B0604020202020204" charset="0"/>
              </a:rPr>
              <a:t>Speech Denoising</a:t>
            </a: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sp>
        <p:nvSpPr>
          <p:cNvPr id="12" name="TextBox 11">
            <a:extLst>
              <a:ext uri="{FF2B5EF4-FFF2-40B4-BE49-F238E27FC236}">
                <a16:creationId xmlns:a16="http://schemas.microsoft.com/office/drawing/2014/main" id="{5B5BE954-3CA1-BDE9-F5C7-0A4C19D12AAA}"/>
              </a:ext>
            </a:extLst>
          </p:cNvPr>
          <p:cNvSpPr txBox="1"/>
          <p:nvPr/>
        </p:nvSpPr>
        <p:spPr>
          <a:xfrm>
            <a:off x="1475129" y="2310386"/>
            <a:ext cx="1414552" cy="307777"/>
          </a:xfrm>
          <a:prstGeom prst="rect">
            <a:avLst/>
          </a:prstGeom>
          <a:noFill/>
        </p:spPr>
        <p:txBody>
          <a:bodyPr wrap="square" rtlCol="0">
            <a:spAutoFit/>
          </a:bodyPr>
          <a:lstStyle/>
          <a:p>
            <a:r>
              <a:rPr lang="en-US" dirty="0">
                <a:latin typeface="Albert Sans" panose="020B0604020202020204" charset="0"/>
              </a:rPr>
              <a:t>Original song</a:t>
            </a:r>
          </a:p>
        </p:txBody>
      </p:sp>
      <p:sp>
        <p:nvSpPr>
          <p:cNvPr id="13" name="TextBox 12">
            <a:extLst>
              <a:ext uri="{FF2B5EF4-FFF2-40B4-BE49-F238E27FC236}">
                <a16:creationId xmlns:a16="http://schemas.microsoft.com/office/drawing/2014/main" id="{8CE1D06D-F097-A1AA-04F8-4E6BF8563C49}"/>
              </a:ext>
            </a:extLst>
          </p:cNvPr>
          <p:cNvSpPr txBox="1"/>
          <p:nvPr/>
        </p:nvSpPr>
        <p:spPr>
          <a:xfrm>
            <a:off x="1475129" y="3149145"/>
            <a:ext cx="1414552" cy="307777"/>
          </a:xfrm>
          <a:prstGeom prst="rect">
            <a:avLst/>
          </a:prstGeom>
          <a:noFill/>
        </p:spPr>
        <p:txBody>
          <a:bodyPr wrap="square" rtlCol="0">
            <a:spAutoFit/>
          </a:bodyPr>
          <a:lstStyle/>
          <a:p>
            <a:r>
              <a:rPr lang="en-US" dirty="0">
                <a:latin typeface="Albert Sans" panose="020B0604020202020204" charset="0"/>
              </a:rPr>
              <a:t>Output vocals</a:t>
            </a:r>
          </a:p>
        </p:txBody>
      </p:sp>
      <p:sp>
        <p:nvSpPr>
          <p:cNvPr id="14" name="TextBox 13">
            <a:extLst>
              <a:ext uri="{FF2B5EF4-FFF2-40B4-BE49-F238E27FC236}">
                <a16:creationId xmlns:a16="http://schemas.microsoft.com/office/drawing/2014/main" id="{497AB3AE-77AE-E605-A5A1-F30445E2459A}"/>
              </a:ext>
            </a:extLst>
          </p:cNvPr>
          <p:cNvSpPr txBox="1"/>
          <p:nvPr/>
        </p:nvSpPr>
        <p:spPr>
          <a:xfrm>
            <a:off x="5440158" y="2313400"/>
            <a:ext cx="1623581" cy="307777"/>
          </a:xfrm>
          <a:prstGeom prst="rect">
            <a:avLst/>
          </a:prstGeom>
          <a:noFill/>
        </p:spPr>
        <p:txBody>
          <a:bodyPr wrap="square" rtlCol="0">
            <a:spAutoFit/>
          </a:bodyPr>
          <a:lstStyle/>
          <a:p>
            <a:r>
              <a:rPr lang="en-US" dirty="0">
                <a:latin typeface="Albert Sans" panose="020B0604020202020204" charset="0"/>
              </a:rPr>
              <a:t>Original speech</a:t>
            </a:r>
          </a:p>
        </p:txBody>
      </p:sp>
      <p:sp>
        <p:nvSpPr>
          <p:cNvPr id="15" name="TextBox 14">
            <a:extLst>
              <a:ext uri="{FF2B5EF4-FFF2-40B4-BE49-F238E27FC236}">
                <a16:creationId xmlns:a16="http://schemas.microsoft.com/office/drawing/2014/main" id="{138903D7-CB6C-839C-EC75-C52C827E62CE}"/>
              </a:ext>
            </a:extLst>
          </p:cNvPr>
          <p:cNvSpPr txBox="1"/>
          <p:nvPr/>
        </p:nvSpPr>
        <p:spPr>
          <a:xfrm>
            <a:off x="5440159" y="3152159"/>
            <a:ext cx="1414552" cy="307777"/>
          </a:xfrm>
          <a:prstGeom prst="rect">
            <a:avLst/>
          </a:prstGeom>
          <a:noFill/>
        </p:spPr>
        <p:txBody>
          <a:bodyPr wrap="square" rtlCol="0">
            <a:spAutoFit/>
          </a:bodyPr>
          <a:lstStyle/>
          <a:p>
            <a:r>
              <a:rPr lang="en-US" dirty="0">
                <a:latin typeface="Albert Sans" panose="020B0604020202020204" charset="0"/>
              </a:rPr>
              <a:t>Output speech</a:t>
            </a:r>
          </a:p>
        </p:txBody>
      </p:sp>
    </p:spTree>
    <p:extLst>
      <p:ext uri="{BB962C8B-B14F-4D97-AF65-F5344CB8AC3E}">
        <p14:creationId xmlns:p14="http://schemas.microsoft.com/office/powerpoint/2010/main" val="1118978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0"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9996" fill="hold"/>
                                        <p:tgtEl>
                                          <p:spTgt spid="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280"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27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2"/>
                </p:tgtEl>
              </p:cMediaNode>
            </p:audio>
            <p:audio>
              <p:cMediaNode vol="80000">
                <p:cTn id="20" fill="hold" display="0">
                  <p:stCondLst>
                    <p:cond delay="indefinite"/>
                  </p:stCondLst>
                  <p:endCondLst>
                    <p:cond evt="onStopAudio" delay="0">
                      <p:tgtEl>
                        <p:sldTgt/>
                      </p:tgtEl>
                    </p:cond>
                  </p:endCondLst>
                </p:cTn>
                <p:tgtEl>
                  <p:spTgt spid="4"/>
                </p:tgtEl>
              </p:cMediaNode>
            </p:audio>
            <p:audio>
              <p:cMediaNode vol="80000">
                <p:cTn id="21" fill="hold" display="0">
                  <p:stCondLst>
                    <p:cond delay="indefinite"/>
                  </p:stCondLst>
                  <p:endCondLst>
                    <p:cond evt="onStopAudio" delay="0">
                      <p:tgtEl>
                        <p:sldTgt/>
                      </p:tgtEl>
                    </p:cond>
                  </p:endCondLst>
                </p:cTn>
                <p:tgtEl>
                  <p:spTgt spid="8"/>
                </p:tgtEl>
              </p:cMediaNode>
            </p:audio>
            <p:audio>
              <p:cMediaNode vol="80000">
                <p:cTn id="22"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59"/>
          <p:cNvSpPr txBox="1">
            <a:spLocks noGrp="1"/>
          </p:cNvSpPr>
          <p:nvPr>
            <p:ph type="title" idx="8"/>
          </p:nvPr>
        </p:nvSpPr>
        <p:spPr>
          <a:xfrm>
            <a:off x="720000" y="445025"/>
            <a:ext cx="534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Results</a:t>
            </a:r>
            <a:endParaRPr dirty="0"/>
          </a:p>
        </p:txBody>
      </p:sp>
      <p:pic>
        <p:nvPicPr>
          <p:cNvPr id="637" name="Google Shape;637;p59"/>
          <p:cNvPicPr preferRelativeResize="0"/>
          <p:nvPr/>
        </p:nvPicPr>
        <p:blipFill>
          <a:blip r:embed="rId3">
            <a:alphaModFix/>
          </a:blip>
          <a:stretch>
            <a:fillRect/>
          </a:stretch>
        </p:blipFill>
        <p:spPr>
          <a:xfrm flipH="1">
            <a:off x="6067675" y="0"/>
            <a:ext cx="2014201" cy="5143475"/>
          </a:xfrm>
          <a:prstGeom prst="rect">
            <a:avLst/>
          </a:prstGeom>
          <a:noFill/>
          <a:ln>
            <a:noFill/>
          </a:ln>
        </p:spPr>
      </p:pic>
      <p:sp>
        <p:nvSpPr>
          <p:cNvPr id="638" name="Google Shape;638;p59"/>
          <p:cNvSpPr/>
          <p:nvPr/>
        </p:nvSpPr>
        <p:spPr>
          <a:xfrm flipH="1">
            <a:off x="6653090" y="-24000"/>
            <a:ext cx="2490900" cy="5191500"/>
          </a:xfrm>
          <a:prstGeom prst="rect">
            <a:avLst/>
          </a:prstGeom>
          <a:solidFill>
            <a:schemeClr val="tx1">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TextBox 25">
            <a:extLst>
              <a:ext uri="{FF2B5EF4-FFF2-40B4-BE49-F238E27FC236}">
                <a16:creationId xmlns:a16="http://schemas.microsoft.com/office/drawing/2014/main" id="{6BE73FD3-5E8C-9AA8-4D95-BFBDA3318CF5}"/>
              </a:ext>
            </a:extLst>
          </p:cNvPr>
          <p:cNvSpPr txBox="1"/>
          <p:nvPr/>
        </p:nvSpPr>
        <p:spPr>
          <a:xfrm>
            <a:off x="720000" y="1305025"/>
            <a:ext cx="5347675" cy="3970318"/>
          </a:xfrm>
          <a:prstGeom prst="rect">
            <a:avLst/>
          </a:prstGeom>
          <a:noFill/>
        </p:spPr>
        <p:txBody>
          <a:bodyPr wrap="square" rtlCol="0">
            <a:spAutoFit/>
          </a:bodyPr>
          <a:lstStyle/>
          <a:p>
            <a:r>
              <a:rPr lang="en-US" dirty="0">
                <a:latin typeface="Albert Sans" panose="020B0604020202020204" charset="0"/>
              </a:rPr>
              <a:t>Significant Drawbacks</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Network half as deep as recommended due to memory</a:t>
            </a:r>
          </a:p>
          <a:p>
            <a:pPr marL="285750" indent="-285750">
              <a:buFont typeface="Arial" panose="020B0604020202020204" pitchFamily="34" charset="0"/>
              <a:buChar char="•"/>
            </a:pPr>
            <a:r>
              <a:rPr lang="en-US" dirty="0">
                <a:latin typeface="Albert Sans" panose="020B0604020202020204" charset="0"/>
              </a:rPr>
              <a:t>Limited layers, blocks, and channels</a:t>
            </a:r>
          </a:p>
          <a:p>
            <a:endParaRPr lang="en-US" dirty="0">
              <a:latin typeface="Albert Sans" panose="020B0604020202020204" charset="0"/>
            </a:endParaRPr>
          </a:p>
          <a:p>
            <a:r>
              <a:rPr lang="en-US" dirty="0">
                <a:latin typeface="Albert Sans" panose="020B0604020202020204" charset="0"/>
              </a:rPr>
              <a:t>Vocal Isolation</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Showed limited capabilities in source separation</a:t>
            </a:r>
          </a:p>
          <a:p>
            <a:pPr marL="285750" indent="-285750">
              <a:buFont typeface="Arial" panose="020B0604020202020204" pitchFamily="34" charset="0"/>
              <a:buChar char="•"/>
            </a:pPr>
            <a:r>
              <a:rPr lang="en-US" dirty="0">
                <a:latin typeface="Albert Sans" panose="020B0604020202020204" charset="0"/>
              </a:rPr>
              <a:t>Incapable of generalizing to multiple songs/artists at a time</a:t>
            </a:r>
          </a:p>
          <a:p>
            <a:pPr marL="285750" indent="-285750">
              <a:buFont typeface="Arial" panose="020B0604020202020204" pitchFamily="34" charset="0"/>
              <a:buChar char="•"/>
            </a:pPr>
            <a:r>
              <a:rPr lang="en-US" dirty="0">
                <a:latin typeface="Albert Sans" panose="020B0604020202020204" charset="0"/>
              </a:rPr>
              <a:t>Maintained vocal quality to a high degree</a:t>
            </a:r>
          </a:p>
          <a:p>
            <a:pPr marL="285750" indent="-285750">
              <a:buFont typeface="Arial" panose="020B0604020202020204" pitchFamily="34" charset="0"/>
              <a:buChar char="•"/>
            </a:pPr>
            <a:endParaRPr lang="en-US" dirty="0">
              <a:latin typeface="Albert Sans" panose="020B0604020202020204" charset="0"/>
            </a:endParaRPr>
          </a:p>
          <a:p>
            <a:r>
              <a:rPr lang="en-US" dirty="0">
                <a:latin typeface="Albert Sans" panose="020B0604020202020204" charset="0"/>
              </a:rPr>
              <a:t>Speech Denoising</a:t>
            </a:r>
          </a:p>
          <a:p>
            <a:endParaRPr lang="en-US" dirty="0">
              <a:latin typeface="Albert Sans" panose="020B0604020202020204" charset="0"/>
            </a:endParaRPr>
          </a:p>
          <a:p>
            <a:pPr marL="285750" indent="-285750">
              <a:buFont typeface="Arial" panose="020B0604020202020204" pitchFamily="34" charset="0"/>
              <a:buChar char="•"/>
            </a:pPr>
            <a:r>
              <a:rPr lang="en-US" dirty="0">
                <a:latin typeface="Albert Sans" panose="020B0604020202020204" charset="0"/>
              </a:rPr>
              <a:t>Fully capable of denoising speech, but the audio quality is hindered by limited layers</a:t>
            </a:r>
          </a:p>
          <a:p>
            <a:endParaRPr lang="en-US" dirty="0">
              <a:latin typeface="Albert Sans" panose="020B0604020202020204" charset="0"/>
            </a:endParaRPr>
          </a:p>
          <a:p>
            <a:pPr marL="285750" indent="-285750">
              <a:buFont typeface="Arial" panose="020B0604020202020204" pitchFamily="34" charset="0"/>
              <a:buChar char="•"/>
            </a:pPr>
            <a:endParaRPr lang="en-US" dirty="0">
              <a:latin typeface="Albert Sans" panose="020B0604020202020204" charset="0"/>
            </a:endParaRPr>
          </a:p>
          <a:p>
            <a:endParaRPr lang="en-US" dirty="0">
              <a:latin typeface="Albert Sans" panose="020B0604020202020204" charset="0"/>
            </a:endParaRPr>
          </a:p>
        </p:txBody>
      </p:sp>
      <p:sp>
        <p:nvSpPr>
          <p:cNvPr id="2" name="Google Shape;638;p59">
            <a:extLst>
              <a:ext uri="{FF2B5EF4-FFF2-40B4-BE49-F238E27FC236}">
                <a16:creationId xmlns:a16="http://schemas.microsoft.com/office/drawing/2014/main" id="{5DEA12DC-3FC2-FD81-F74A-7FBA1D2D2531}"/>
              </a:ext>
            </a:extLst>
          </p:cNvPr>
          <p:cNvSpPr/>
          <p:nvPr/>
        </p:nvSpPr>
        <p:spPr>
          <a:xfrm flipH="1">
            <a:off x="6653090" y="-24000"/>
            <a:ext cx="2490900" cy="5191500"/>
          </a:xfrm>
          <a:prstGeom prst="rect">
            <a:avLst/>
          </a:prstGeom>
          <a:solidFill>
            <a:schemeClr val="tx1">
              <a:lumMod val="50000"/>
              <a:lumOff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 name="Picture 13" descr="A screenshot of a screen&#10;&#10;Description automatically generated">
            <a:extLst>
              <a:ext uri="{FF2B5EF4-FFF2-40B4-BE49-F238E27FC236}">
                <a16:creationId xmlns:a16="http://schemas.microsoft.com/office/drawing/2014/main" id="{CCF23C91-8923-07C2-DB68-3F69E0D2A4AB}"/>
              </a:ext>
            </a:extLst>
          </p:cNvPr>
          <p:cNvPicPr>
            <a:picLocks noChangeAspect="1"/>
          </p:cNvPicPr>
          <p:nvPr/>
        </p:nvPicPr>
        <p:blipFill>
          <a:blip r:embed="rId4"/>
          <a:stretch>
            <a:fillRect/>
          </a:stretch>
        </p:blipFill>
        <p:spPr>
          <a:xfrm>
            <a:off x="6832823" y="445025"/>
            <a:ext cx="2131433" cy="1498495"/>
          </a:xfrm>
          <a:prstGeom prst="rect">
            <a:avLst/>
          </a:prstGeom>
        </p:spPr>
      </p:pic>
      <p:pic>
        <p:nvPicPr>
          <p:cNvPr id="18" name="Picture 17" descr="A screenshot of a screen&#10;&#10;Description automatically generated">
            <a:extLst>
              <a:ext uri="{FF2B5EF4-FFF2-40B4-BE49-F238E27FC236}">
                <a16:creationId xmlns:a16="http://schemas.microsoft.com/office/drawing/2014/main" id="{4E0EDE03-3CF9-64D6-AD3C-0055E43568A7}"/>
              </a:ext>
            </a:extLst>
          </p:cNvPr>
          <p:cNvPicPr>
            <a:picLocks noChangeAspect="1"/>
          </p:cNvPicPr>
          <p:nvPr/>
        </p:nvPicPr>
        <p:blipFill>
          <a:blip r:embed="rId5"/>
          <a:stretch>
            <a:fillRect/>
          </a:stretch>
        </p:blipFill>
        <p:spPr>
          <a:xfrm>
            <a:off x="6832823" y="2961570"/>
            <a:ext cx="2131433" cy="1498495"/>
          </a:xfrm>
          <a:prstGeom prst="rect">
            <a:avLst/>
          </a:prstGeom>
        </p:spPr>
      </p:pic>
      <p:cxnSp>
        <p:nvCxnSpPr>
          <p:cNvPr id="21" name="Straight Arrow Connector 20">
            <a:extLst>
              <a:ext uri="{FF2B5EF4-FFF2-40B4-BE49-F238E27FC236}">
                <a16:creationId xmlns:a16="http://schemas.microsoft.com/office/drawing/2014/main" id="{0E608FA8-EEC6-A8AD-5A69-F6F6058CC4BE}"/>
              </a:ext>
            </a:extLst>
          </p:cNvPr>
          <p:cNvCxnSpPr/>
          <p:nvPr/>
        </p:nvCxnSpPr>
        <p:spPr>
          <a:xfrm>
            <a:off x="7989979" y="2026920"/>
            <a:ext cx="0" cy="792480"/>
          </a:xfrm>
          <a:prstGeom prst="straightConnector1">
            <a:avLst/>
          </a:prstGeom>
          <a:ln>
            <a:tailEnd type="triangle"/>
          </a:ln>
          <a:effectLst/>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802979534"/>
      </p:ext>
    </p:extLst>
  </p:cSld>
  <p:clrMapOvr>
    <a:masterClrMapping/>
  </p:clrMapOvr>
</p:sld>
</file>

<file path=ppt/theme/theme1.xml><?xml version="1.0" encoding="utf-8"?>
<a:theme xmlns:a="http://schemas.openxmlformats.org/drawingml/2006/main" name="Data Analysis Consulting by Slidesgo">
  <a:themeElements>
    <a:clrScheme name="Simple Light">
      <a:dk1>
        <a:srgbClr val="000000"/>
      </a:dk1>
      <a:lt1>
        <a:srgbClr val="FFFFFF"/>
      </a:lt1>
      <a:dk2>
        <a:srgbClr val="207368"/>
      </a:dk2>
      <a:lt2>
        <a:srgbClr val="9EC0BE"/>
      </a:lt2>
      <a:accent1>
        <a:srgbClr val="B185B4"/>
      </a:accent1>
      <a:accent2>
        <a:srgbClr val="A6C1D8"/>
      </a:accent2>
      <a:accent3>
        <a:srgbClr val="224141"/>
      </a:accent3>
      <a:accent4>
        <a:srgbClr val="E3E8E8"/>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878</TotalTime>
  <Words>1016</Words>
  <Application>Microsoft Office PowerPoint</Application>
  <PresentationFormat>On-screen Show (16:9)</PresentationFormat>
  <Paragraphs>149</Paragraphs>
  <Slides>12</Slides>
  <Notes>7</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Anybody SemiBold</vt:lpstr>
      <vt:lpstr>Arial</vt:lpstr>
      <vt:lpstr>Albert Sans</vt:lpstr>
      <vt:lpstr>Data Analysis Consulting by Slidesgo</vt:lpstr>
      <vt:lpstr>WaveNet’s Applications in Signal Denoising and Source Separation</vt:lpstr>
      <vt:lpstr>Motivation &amp; Goal of Project</vt:lpstr>
      <vt:lpstr>Overview of WaveNet</vt:lpstr>
      <vt:lpstr>Our Solution</vt:lpstr>
      <vt:lpstr>Our Solution</vt:lpstr>
      <vt:lpstr>Training - Vocal Isolation</vt:lpstr>
      <vt:lpstr>Training - Speech Denoising</vt:lpstr>
      <vt:lpstr>Results</vt:lpstr>
      <vt:lpstr>Results</vt:lpstr>
      <vt:lpstr>Outcomes</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WaveNet for Vocal Isolation</dc:title>
  <cp:lastModifiedBy>jlamadridix@gmail.com</cp:lastModifiedBy>
  <cp:revision>7</cp:revision>
  <dcterms:modified xsi:type="dcterms:W3CDTF">2023-09-04T23:52:14Z</dcterms:modified>
</cp:coreProperties>
</file>